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29"/>
  </p:notesMasterIdLst>
  <p:sldIdLst>
    <p:sldId id="273" r:id="rId2"/>
    <p:sldId id="279" r:id="rId3"/>
    <p:sldId id="274" r:id="rId4"/>
    <p:sldId id="275" r:id="rId5"/>
    <p:sldId id="276" r:id="rId6"/>
    <p:sldId id="277" r:id="rId7"/>
    <p:sldId id="278" r:id="rId8"/>
    <p:sldId id="280" r:id="rId9"/>
    <p:sldId id="281" r:id="rId10"/>
    <p:sldId id="282" r:id="rId11"/>
    <p:sldId id="283" r:id="rId12"/>
    <p:sldId id="256" r:id="rId13"/>
    <p:sldId id="257" r:id="rId14"/>
    <p:sldId id="259" r:id="rId15"/>
    <p:sldId id="260" r:id="rId16"/>
    <p:sldId id="261" r:id="rId17"/>
    <p:sldId id="262" r:id="rId18"/>
    <p:sldId id="263" r:id="rId19"/>
    <p:sldId id="258" r:id="rId20"/>
    <p:sldId id="265" r:id="rId21"/>
    <p:sldId id="266" r:id="rId22"/>
    <p:sldId id="267" r:id="rId23"/>
    <p:sldId id="268" r:id="rId24"/>
    <p:sldId id="269" r:id="rId25"/>
    <p:sldId id="270" r:id="rId26"/>
    <p:sldId id="271" r:id="rId27"/>
    <p:sldId id="272"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ulo" id="{57D6EF86-E53D-4F95-B52D-2D6E406343C6}">
          <p14:sldIdLst>
            <p14:sldId id="273"/>
            <p14:sldId id="279"/>
          </p14:sldIdLst>
        </p14:section>
        <p14:section name="Juanfri" id="{EA5BDA63-FF65-4819-8FEC-A5C8490E552B}">
          <p14:sldIdLst>
            <p14:sldId id="274"/>
            <p14:sldId id="275"/>
            <p14:sldId id="276"/>
            <p14:sldId id="277"/>
            <p14:sldId id="278"/>
          </p14:sldIdLst>
        </p14:section>
        <p14:section name="Antonio" id="{3DBD00D9-B7C7-49FD-834A-484EDBB090A2}">
          <p14:sldIdLst>
            <p14:sldId id="280"/>
            <p14:sldId id="281"/>
            <p14:sldId id="282"/>
            <p14:sldId id="283"/>
          </p14:sldIdLst>
        </p14:section>
        <p14:section name="David" id="{C8238E41-E07F-4C69-8CAC-F85107A7C941}">
          <p14:sldIdLst>
            <p14:sldId id="256"/>
            <p14:sldId id="257"/>
            <p14:sldId id="259"/>
            <p14:sldId id="260"/>
            <p14:sldId id="261"/>
            <p14:sldId id="262"/>
            <p14:sldId id="263"/>
            <p14:sldId id="258"/>
            <p14:sldId id="265"/>
            <p14:sldId id="266"/>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smtClean="0"/>
            <a:t>Libertades al tomar decisiones.</a:t>
          </a:r>
          <a:endParaRPr lang="es-ES"/>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8FAD0183-7E32-43E8-AE3B-7CB2BEF32EC9}">
      <dgm:prSet/>
      <dgm:spPr/>
      <dgm:t>
        <a:bodyPr/>
        <a:lstStyle/>
        <a:p>
          <a:pPr rtl="0"/>
          <a:r>
            <a:rPr lang="es-ES" smtClean="0"/>
            <a:t>Libertad al elegir el horario de trabajo y la forma de realizarlo.</a:t>
          </a:r>
          <a:endParaRPr lang="es-ES"/>
        </a:p>
      </dgm:t>
    </dgm:pt>
    <dgm:pt modelId="{D92E27A7-A795-46AB-9BAE-91B7DA8B25C6}" type="parTrans" cxnId="{CA8F6E0D-A1B2-46EA-88C0-AAB9BFCBDE7B}">
      <dgm:prSet/>
      <dgm:spPr/>
      <dgm:t>
        <a:bodyPr/>
        <a:lstStyle/>
        <a:p>
          <a:endParaRPr lang="es-ES"/>
        </a:p>
      </dgm:t>
    </dgm:pt>
    <dgm:pt modelId="{ED9216C8-4828-431A-9E75-F3503B00C854}" type="sibTrans" cxnId="{CA8F6E0D-A1B2-46EA-88C0-AAB9BFCBDE7B}">
      <dgm:prSet/>
      <dgm:spPr/>
      <dgm:t>
        <a:bodyPr/>
        <a:lstStyle/>
        <a:p>
          <a:endParaRPr lang="es-ES"/>
        </a:p>
      </dgm:t>
    </dgm:pt>
    <dgm:pt modelId="{499B2651-76C4-41FB-8D02-FAEA817E565F}">
      <dgm:prSet/>
      <dgm:spPr/>
      <dgm:t>
        <a:bodyPr/>
        <a:lstStyle/>
        <a:p>
          <a:pPr rtl="0"/>
          <a:r>
            <a:rPr lang="es-ES" smtClean="0"/>
            <a:t>Bajos impuestos (solo IRPF).</a:t>
          </a:r>
          <a:endParaRPr lang="es-ES"/>
        </a:p>
      </dgm:t>
    </dgm:pt>
    <dgm:pt modelId="{44C254F9-5225-4719-B8C5-51D951CF0939}" type="parTrans" cxnId="{4EE35494-D84F-45A8-BF8C-98D5434A21D7}">
      <dgm:prSet/>
      <dgm:spPr/>
      <dgm:t>
        <a:bodyPr/>
        <a:lstStyle/>
        <a:p>
          <a:endParaRPr lang="es-ES"/>
        </a:p>
      </dgm:t>
    </dgm:pt>
    <dgm:pt modelId="{979887D3-90A0-4CA2-8DAB-8105FC5D6B0A}" type="sibTrans" cxnId="{4EE35494-D84F-45A8-BF8C-98D5434A21D7}">
      <dgm:prSet/>
      <dgm:spPr/>
      <dgm:t>
        <a:bodyPr/>
        <a:lstStyle/>
        <a:p>
          <a:endParaRPr lang="es-ES"/>
        </a:p>
      </dgm:t>
    </dgm:pt>
    <dgm:pt modelId="{4ADC1B3A-F58B-4313-B597-F929D34A1C2B}">
      <dgm:prSet/>
      <dgm:spPr/>
      <dgm:t>
        <a:bodyPr/>
        <a:lstStyle/>
        <a:p>
          <a:pPr rtl="0"/>
          <a:r>
            <a:rPr lang="es-ES" b="1" dirty="0" smtClean="0"/>
            <a:t>Sin límite de capital</a:t>
          </a:r>
          <a:r>
            <a:rPr lang="es-ES" dirty="0" smtClean="0"/>
            <a:t>.</a:t>
          </a:r>
          <a:endParaRPr lang="es-ES" dirty="0"/>
        </a:p>
      </dgm:t>
    </dgm:pt>
    <dgm:pt modelId="{BB4E433C-76FA-478E-B0F3-71C3D4119F32}" type="parTrans" cxnId="{FADF8352-6E55-46D3-BD30-63A0A990A10A}">
      <dgm:prSet/>
      <dgm:spPr/>
      <dgm:t>
        <a:bodyPr/>
        <a:lstStyle/>
        <a:p>
          <a:endParaRPr lang="es-ES"/>
        </a:p>
      </dgm:t>
    </dgm:pt>
    <dgm:pt modelId="{089BF0B9-CA35-4913-8102-A599652084A3}" type="sibTrans" cxnId="{FADF8352-6E55-46D3-BD30-63A0A990A10A}">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b="1" dirty="0" smtClean="0"/>
            <a:t>Responsabilidad ilimitada </a:t>
          </a:r>
          <a:r>
            <a:rPr lang="es-ES" dirty="0" smtClean="0"/>
            <a:t>sobre las deudas de la empresa.</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80CE46C9-F977-4BE8-859E-F64E978C5095}">
      <dgm:prSet/>
      <dgm:spPr/>
      <dgm:t>
        <a:bodyPr/>
        <a:lstStyle/>
        <a:p>
          <a:pPr rtl="0"/>
          <a:r>
            <a:rPr lang="es-ES" smtClean="0"/>
            <a:t>Dificultades en el traspaso de la empresa a otra persona.</a:t>
          </a:r>
          <a:endParaRPr lang="es-ES"/>
        </a:p>
      </dgm:t>
    </dgm:pt>
    <dgm:pt modelId="{D88A9E46-9E17-434D-BF6B-381B43C5F79D}" type="parTrans" cxnId="{41D8A659-D88F-4FD7-A384-6D670BF35DBE}">
      <dgm:prSet/>
      <dgm:spPr/>
      <dgm:t>
        <a:bodyPr/>
        <a:lstStyle/>
        <a:p>
          <a:endParaRPr lang="es-ES"/>
        </a:p>
      </dgm:t>
    </dgm:pt>
    <dgm:pt modelId="{30035131-8FFE-4990-A25A-E7EE633CED9E}" type="sibTrans" cxnId="{41D8A659-D88F-4FD7-A384-6D670BF35DBE}">
      <dgm:prSet/>
      <dgm:spPr/>
      <dgm:t>
        <a:bodyPr/>
        <a:lstStyle/>
        <a:p>
          <a:endParaRPr lang="es-ES"/>
        </a:p>
      </dgm:t>
    </dgm:pt>
    <dgm:pt modelId="{B028A772-3F96-47D8-9369-BA7C13BEC391}">
      <dgm:prSet/>
      <dgm:spPr/>
      <dgm:t>
        <a:bodyPr/>
        <a:lstStyle/>
        <a:p>
          <a:pPr rtl="0"/>
          <a:r>
            <a:rPr lang="es-ES" b="1" dirty="0" smtClean="0"/>
            <a:t>Sin distinción entre beneficios personales y empresariales.</a:t>
          </a:r>
          <a:endParaRPr lang="es-ES" b="1" dirty="0"/>
        </a:p>
      </dgm:t>
    </dgm:pt>
    <dgm:pt modelId="{8ECBF8C5-C075-416E-9BEA-D3A21EA282F9}" type="parTrans" cxnId="{2B05C4E9-72CF-4161-8A35-5BC335020E13}">
      <dgm:prSet/>
      <dgm:spPr/>
      <dgm:t>
        <a:bodyPr/>
        <a:lstStyle/>
        <a:p>
          <a:endParaRPr lang="es-ES"/>
        </a:p>
      </dgm:t>
    </dgm:pt>
    <dgm:pt modelId="{36374DF8-A8E3-46C5-AF6F-616F74B8EC38}" type="sibTrans" cxnId="{2B05C4E9-72CF-4161-8A35-5BC335020E13}">
      <dgm:prSet/>
      <dgm:spPr/>
      <dgm:t>
        <a:bodyPr/>
        <a:lstStyle/>
        <a:p>
          <a:endParaRPr lang="es-ES"/>
        </a:p>
      </dgm:t>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dgm:presLayoutVars>
          <dgm:bulletEnabled val="1"/>
        </dgm:presLayoutVars>
      </dgm:prSet>
      <dgm:spPr/>
      <dgm:t>
        <a:bodyPr/>
        <a:lstStyle/>
        <a:p>
          <a:endParaRPr lang="es-ES"/>
        </a:p>
      </dgm:t>
    </dgm:pt>
  </dgm:ptLst>
  <dgm:cxnLst>
    <dgm:cxn modelId="{90A9C954-6ACF-4273-A764-D44429A4D00B}" type="presOf" srcId="{80CE46C9-F977-4BE8-859E-F64E978C5095}" destId="{694AE725-E963-4B19-A519-72A7A87A93AF}" srcOrd="0" destOrd="1" presId="urn:microsoft.com/office/officeart/2005/8/layout/vList5"/>
    <dgm:cxn modelId="{09BEFAD2-F08B-48E1-9A14-02C635278060}" type="presOf" srcId="{4ADC1B3A-F58B-4313-B597-F929D34A1C2B}" destId="{5BB59674-332A-428A-8547-439CFB7404DE}" srcOrd="0" destOrd="3" presId="urn:microsoft.com/office/officeart/2005/8/layout/vList5"/>
    <dgm:cxn modelId="{57B7B2B1-7212-4B96-B7BC-2C2C760CE3FC}" type="presOf" srcId="{B028A772-3F96-47D8-9369-BA7C13BEC391}" destId="{694AE725-E963-4B19-A519-72A7A87A93AF}" srcOrd="0" destOrd="2" presId="urn:microsoft.com/office/officeart/2005/8/layout/vList5"/>
    <dgm:cxn modelId="{6A778564-6ACB-4C07-B8E5-7E054F10C305}" srcId="{58A0BF10-3BA9-4244-BC71-DD9AD08F44B8}" destId="{D8A40305-DEBD-4671-85FE-ACFE17431383}" srcOrd="0" destOrd="0" parTransId="{0BB26FB5-0824-4CAD-9D59-287AA7140526}" sibTransId="{CBAF6C2E-554F-4A5C-BF18-40F08342DC94}"/>
    <dgm:cxn modelId="{0C3A005A-8064-45F1-A97F-1137854FE7C6}" type="presOf" srcId="{35299AC5-B5EB-41D0-BBC1-974CB3766813}" destId="{5BB59674-332A-428A-8547-439CFB7404DE}" srcOrd="0" destOrd="0" presId="urn:microsoft.com/office/officeart/2005/8/layout/vList5"/>
    <dgm:cxn modelId="{2B05C4E9-72CF-4161-8A35-5BC335020E13}" srcId="{58A0BF10-3BA9-4244-BC71-DD9AD08F44B8}" destId="{B028A772-3F96-47D8-9369-BA7C13BEC391}" srcOrd="2" destOrd="0" parTransId="{8ECBF8C5-C075-416E-9BEA-D3A21EA282F9}" sibTransId="{36374DF8-A8E3-46C5-AF6F-616F74B8EC38}"/>
    <dgm:cxn modelId="{154036F2-80AA-4F1D-A918-407356FC8487}" type="presOf" srcId="{12613740-8FE1-43BF-A020-ECCDF16C2A1E}" destId="{D83A133A-5B76-4698-9B50-3E67177BB6F8}" srcOrd="0" destOrd="0" presId="urn:microsoft.com/office/officeart/2005/8/layout/vList5"/>
    <dgm:cxn modelId="{D60CECBF-08C2-4453-B093-5037F5E2255F}" type="presOf" srcId="{A140C835-0A89-47B3-BDFE-D989DA6640FC}" destId="{CB4E5FAC-3D64-42BD-9042-7D85395CD3DB}" srcOrd="0" destOrd="0" presId="urn:microsoft.com/office/officeart/2005/8/layout/vList5"/>
    <dgm:cxn modelId="{FE2D3B7D-7592-4D4E-8B52-A39930F752C0}" srcId="{12613740-8FE1-43BF-A020-ECCDF16C2A1E}" destId="{58A0BF10-3BA9-4244-BC71-DD9AD08F44B8}" srcOrd="1" destOrd="0" parTransId="{3887F6A3-77ED-4AE6-8C0D-D28646FF89D7}" sibTransId="{EDAE2CA7-A45B-4A96-AF54-4F2B02E2654F}"/>
    <dgm:cxn modelId="{FADF8352-6E55-46D3-BD30-63A0A990A10A}" srcId="{A140C835-0A89-47B3-BDFE-D989DA6640FC}" destId="{4ADC1B3A-F58B-4313-B597-F929D34A1C2B}" srcOrd="3" destOrd="0" parTransId="{BB4E433C-76FA-478E-B0F3-71C3D4119F32}" sibTransId="{089BF0B9-CA35-4913-8102-A599652084A3}"/>
    <dgm:cxn modelId="{41D8A659-D88F-4FD7-A384-6D670BF35DBE}" srcId="{58A0BF10-3BA9-4244-BC71-DD9AD08F44B8}" destId="{80CE46C9-F977-4BE8-859E-F64E978C5095}" srcOrd="1" destOrd="0" parTransId="{D88A9E46-9E17-434D-BF6B-381B43C5F79D}" sibTransId="{30035131-8FFE-4990-A25A-E7EE633CED9E}"/>
    <dgm:cxn modelId="{AA4C74B5-4037-4373-A36B-B1DE7DC80C22}" srcId="{12613740-8FE1-43BF-A020-ECCDF16C2A1E}" destId="{A140C835-0A89-47B3-BDFE-D989DA6640FC}" srcOrd="0" destOrd="0" parTransId="{EE9D29C3-CEA7-432E-88AD-1045A5DD2501}" sibTransId="{F3578738-7EDA-4CAB-A879-0B3EE91B1480}"/>
    <dgm:cxn modelId="{53E22FC9-0CD5-4898-98D7-52E49B866DA9}" type="presOf" srcId="{D8A40305-DEBD-4671-85FE-ACFE17431383}" destId="{694AE725-E963-4B19-A519-72A7A87A93AF}" srcOrd="0" destOrd="0" presId="urn:microsoft.com/office/officeart/2005/8/layout/vList5"/>
    <dgm:cxn modelId="{4EE35494-D84F-45A8-BF8C-98D5434A21D7}" srcId="{A140C835-0A89-47B3-BDFE-D989DA6640FC}" destId="{499B2651-76C4-41FB-8D02-FAEA817E565F}" srcOrd="2" destOrd="0" parTransId="{44C254F9-5225-4719-B8C5-51D951CF0939}" sibTransId="{979887D3-90A0-4CA2-8DAB-8105FC5D6B0A}"/>
    <dgm:cxn modelId="{CA8F6E0D-A1B2-46EA-88C0-AAB9BFCBDE7B}" srcId="{A140C835-0A89-47B3-BDFE-D989DA6640FC}" destId="{8FAD0183-7E32-43E8-AE3B-7CB2BEF32EC9}" srcOrd="1" destOrd="0" parTransId="{D92E27A7-A795-46AB-9BAE-91B7DA8B25C6}" sibTransId="{ED9216C8-4828-431A-9E75-F3503B00C854}"/>
    <dgm:cxn modelId="{467E190C-FA03-429B-8956-9A4B9F281302}" srcId="{A140C835-0A89-47B3-BDFE-D989DA6640FC}" destId="{35299AC5-B5EB-41D0-BBC1-974CB3766813}" srcOrd="0" destOrd="0" parTransId="{634BFA0D-A2F7-48D7-92AD-4374D3DFAC9C}" sibTransId="{C43142E7-923A-437C-BE25-DF57F20DE946}"/>
    <dgm:cxn modelId="{A7A2EC44-D3F5-4B1B-9B34-31EF77F4AAA6}" type="presOf" srcId="{8FAD0183-7E32-43E8-AE3B-7CB2BEF32EC9}" destId="{5BB59674-332A-428A-8547-439CFB7404DE}" srcOrd="0" destOrd="1" presId="urn:microsoft.com/office/officeart/2005/8/layout/vList5"/>
    <dgm:cxn modelId="{D03FF256-96A5-484A-B195-411F81F798DD}" type="presOf" srcId="{58A0BF10-3BA9-4244-BC71-DD9AD08F44B8}" destId="{2D6BEB83-7B9F-4395-B9C2-5A3D87C20306}" srcOrd="0" destOrd="0" presId="urn:microsoft.com/office/officeart/2005/8/layout/vList5"/>
    <dgm:cxn modelId="{F8CA0A38-F2A2-4548-88A6-2B73A6CE9BEF}" type="presOf" srcId="{499B2651-76C4-41FB-8D02-FAEA817E565F}" destId="{5BB59674-332A-428A-8547-439CFB7404DE}" srcOrd="0" destOrd="2"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Unión de personas para realizar una actividad empresarial.</a:t>
          </a:r>
        </a:p>
        <a:p>
          <a:pPr rtl="0"/>
          <a:r>
            <a:rPr lang="es-ES" sz="2000" dirty="0" smtClean="0"/>
            <a:t>Estructura y funcionamiento democrático.</a:t>
          </a:r>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custScaleY="404170" custLinFactNeighborX="0" custLinFactNeighborY="34684">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Empresas con un único propietario</a:t>
          </a:r>
          <a:endParaRPr lang="es-ES" sz="2000" dirty="0"/>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dirty="0" smtClean="0"/>
            <a:t>Libertades al tomar decisiones.</a:t>
          </a:r>
          <a:endParaRPr lang="es-ES" dirty="0"/>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8FAD0183-7E32-43E8-AE3B-7CB2BEF32EC9}">
      <dgm:prSet/>
      <dgm:spPr/>
      <dgm:t>
        <a:bodyPr/>
        <a:lstStyle/>
        <a:p>
          <a:pPr rtl="0"/>
          <a:r>
            <a:rPr lang="es-ES" dirty="0" smtClean="0"/>
            <a:t>Libertad al elegir el horario de trabajo </a:t>
          </a:r>
          <a:r>
            <a:rPr lang="es-ES" i="0" dirty="0" smtClean="0"/>
            <a:t>y la forma de realizarlo.</a:t>
          </a:r>
          <a:endParaRPr lang="es-ES" i="0" dirty="0"/>
        </a:p>
      </dgm:t>
    </dgm:pt>
    <dgm:pt modelId="{D92E27A7-A795-46AB-9BAE-91B7DA8B25C6}" type="parTrans" cxnId="{CA8F6E0D-A1B2-46EA-88C0-AAB9BFCBDE7B}">
      <dgm:prSet/>
      <dgm:spPr/>
      <dgm:t>
        <a:bodyPr/>
        <a:lstStyle/>
        <a:p>
          <a:endParaRPr lang="es-ES"/>
        </a:p>
      </dgm:t>
    </dgm:pt>
    <dgm:pt modelId="{ED9216C8-4828-431A-9E75-F3503B00C854}" type="sibTrans" cxnId="{CA8F6E0D-A1B2-46EA-88C0-AAB9BFCBDE7B}">
      <dgm:prSet/>
      <dgm:spPr/>
      <dgm:t>
        <a:bodyPr/>
        <a:lstStyle/>
        <a:p>
          <a:endParaRPr lang="es-ES"/>
        </a:p>
      </dgm:t>
    </dgm:pt>
    <dgm:pt modelId="{499B2651-76C4-41FB-8D02-FAEA817E565F}">
      <dgm:prSet/>
      <dgm:spPr/>
      <dgm:t>
        <a:bodyPr/>
        <a:lstStyle/>
        <a:p>
          <a:pPr rtl="0"/>
          <a:r>
            <a:rPr lang="es-ES" dirty="0" smtClean="0"/>
            <a:t>Bajos impuestos.</a:t>
          </a:r>
          <a:endParaRPr lang="es-ES" dirty="0"/>
        </a:p>
      </dgm:t>
    </dgm:pt>
    <dgm:pt modelId="{44C254F9-5225-4719-B8C5-51D951CF0939}" type="parTrans" cxnId="{4EE35494-D84F-45A8-BF8C-98D5434A21D7}">
      <dgm:prSet/>
      <dgm:spPr/>
      <dgm:t>
        <a:bodyPr/>
        <a:lstStyle/>
        <a:p>
          <a:endParaRPr lang="es-ES"/>
        </a:p>
      </dgm:t>
    </dgm:pt>
    <dgm:pt modelId="{979887D3-90A0-4CA2-8DAB-8105FC5D6B0A}" type="sibTrans" cxnId="{4EE35494-D84F-45A8-BF8C-98D5434A21D7}">
      <dgm:prSet/>
      <dgm:spPr/>
      <dgm:t>
        <a:bodyPr/>
        <a:lstStyle/>
        <a:p>
          <a:endParaRPr lang="es-ES"/>
        </a:p>
      </dgm:t>
    </dgm:pt>
    <dgm:pt modelId="{4ADC1B3A-F58B-4313-B597-F929D34A1C2B}">
      <dgm:prSet/>
      <dgm:spPr/>
      <dgm:t>
        <a:bodyPr/>
        <a:lstStyle/>
        <a:p>
          <a:pPr rtl="0"/>
          <a:r>
            <a:rPr lang="es-ES" b="1" dirty="0" smtClean="0"/>
            <a:t>Sin límite </a:t>
          </a:r>
          <a:r>
            <a:rPr lang="es-ES" dirty="0" smtClean="0"/>
            <a:t>de capital.</a:t>
          </a:r>
          <a:endParaRPr lang="es-ES" dirty="0"/>
        </a:p>
      </dgm:t>
    </dgm:pt>
    <dgm:pt modelId="{BB4E433C-76FA-478E-B0F3-71C3D4119F32}" type="parTrans" cxnId="{FADF8352-6E55-46D3-BD30-63A0A990A10A}">
      <dgm:prSet/>
      <dgm:spPr/>
      <dgm:t>
        <a:bodyPr/>
        <a:lstStyle/>
        <a:p>
          <a:endParaRPr lang="es-ES"/>
        </a:p>
      </dgm:t>
    </dgm:pt>
    <dgm:pt modelId="{089BF0B9-CA35-4913-8102-A599652084A3}" type="sibTrans" cxnId="{FADF8352-6E55-46D3-BD30-63A0A990A10A}">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b="1" dirty="0" smtClean="0"/>
            <a:t>Responsabilidad ilimitada </a:t>
          </a:r>
          <a:r>
            <a:rPr lang="es-ES" dirty="0" smtClean="0"/>
            <a:t>individual sobre las deudas de la empresa.</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B028A772-3F96-47D8-9369-BA7C13BEC391}">
      <dgm:prSet/>
      <dgm:spPr/>
      <dgm:t>
        <a:bodyPr/>
        <a:lstStyle/>
        <a:p>
          <a:pPr rtl="0"/>
          <a:r>
            <a:rPr lang="es-ES" b="1" dirty="0" smtClean="0"/>
            <a:t>División de beneficios </a:t>
          </a:r>
          <a:r>
            <a:rPr lang="es-ES" dirty="0" smtClean="0"/>
            <a:t>entre los propietarios.</a:t>
          </a:r>
          <a:endParaRPr lang="es-ES" dirty="0"/>
        </a:p>
      </dgm:t>
    </dgm:pt>
    <dgm:pt modelId="{8ECBF8C5-C075-416E-9BEA-D3A21EA282F9}" type="parTrans" cxnId="{2B05C4E9-72CF-4161-8A35-5BC335020E13}">
      <dgm:prSet/>
      <dgm:spPr/>
      <dgm:t>
        <a:bodyPr/>
        <a:lstStyle/>
        <a:p>
          <a:endParaRPr lang="es-ES"/>
        </a:p>
      </dgm:t>
    </dgm:pt>
    <dgm:pt modelId="{36374DF8-A8E3-46C5-AF6F-616F74B8EC38}" type="sibTrans" cxnId="{2B05C4E9-72CF-4161-8A35-5BC335020E13}">
      <dgm:prSet/>
      <dgm:spPr/>
      <dgm:t>
        <a:bodyPr/>
        <a:lstStyle/>
        <a:p>
          <a:endParaRPr lang="es-ES"/>
        </a:p>
      </dgm:t>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custLinFactNeighborX="0" custLinFactNeighborY="743">
        <dgm:presLayoutVars>
          <dgm:bulletEnabled val="1"/>
        </dgm:presLayoutVars>
      </dgm:prSet>
      <dgm:spPr/>
      <dgm:t>
        <a:bodyPr/>
        <a:lstStyle/>
        <a:p>
          <a:endParaRPr lang="es-ES"/>
        </a:p>
      </dgm:t>
    </dgm:pt>
  </dgm:ptLst>
  <dgm:cxnLst>
    <dgm:cxn modelId="{09BEFAD2-F08B-48E1-9A14-02C635278060}" type="presOf" srcId="{4ADC1B3A-F58B-4313-B597-F929D34A1C2B}" destId="{5BB59674-332A-428A-8547-439CFB7404DE}" srcOrd="0" destOrd="3" presId="urn:microsoft.com/office/officeart/2005/8/layout/vList5"/>
    <dgm:cxn modelId="{57B7B2B1-7212-4B96-B7BC-2C2C760CE3FC}" type="presOf" srcId="{B028A772-3F96-47D8-9369-BA7C13BEC391}" destId="{694AE725-E963-4B19-A519-72A7A87A93AF}" srcOrd="0" destOrd="1" presId="urn:microsoft.com/office/officeart/2005/8/layout/vList5"/>
    <dgm:cxn modelId="{6A778564-6ACB-4C07-B8E5-7E054F10C305}" srcId="{58A0BF10-3BA9-4244-BC71-DD9AD08F44B8}" destId="{D8A40305-DEBD-4671-85FE-ACFE17431383}" srcOrd="0" destOrd="0" parTransId="{0BB26FB5-0824-4CAD-9D59-287AA7140526}" sibTransId="{CBAF6C2E-554F-4A5C-BF18-40F08342DC94}"/>
    <dgm:cxn modelId="{0C3A005A-8064-45F1-A97F-1137854FE7C6}" type="presOf" srcId="{35299AC5-B5EB-41D0-BBC1-974CB3766813}" destId="{5BB59674-332A-428A-8547-439CFB7404DE}" srcOrd="0" destOrd="0" presId="urn:microsoft.com/office/officeart/2005/8/layout/vList5"/>
    <dgm:cxn modelId="{2B05C4E9-72CF-4161-8A35-5BC335020E13}" srcId="{58A0BF10-3BA9-4244-BC71-DD9AD08F44B8}" destId="{B028A772-3F96-47D8-9369-BA7C13BEC391}" srcOrd="1" destOrd="0" parTransId="{8ECBF8C5-C075-416E-9BEA-D3A21EA282F9}" sibTransId="{36374DF8-A8E3-46C5-AF6F-616F74B8EC38}"/>
    <dgm:cxn modelId="{154036F2-80AA-4F1D-A918-407356FC8487}" type="presOf" srcId="{12613740-8FE1-43BF-A020-ECCDF16C2A1E}" destId="{D83A133A-5B76-4698-9B50-3E67177BB6F8}" srcOrd="0" destOrd="0" presId="urn:microsoft.com/office/officeart/2005/8/layout/vList5"/>
    <dgm:cxn modelId="{D60CECBF-08C2-4453-B093-5037F5E2255F}" type="presOf" srcId="{A140C835-0A89-47B3-BDFE-D989DA6640FC}" destId="{CB4E5FAC-3D64-42BD-9042-7D85395CD3DB}" srcOrd="0" destOrd="0" presId="urn:microsoft.com/office/officeart/2005/8/layout/vList5"/>
    <dgm:cxn modelId="{FE2D3B7D-7592-4D4E-8B52-A39930F752C0}" srcId="{12613740-8FE1-43BF-A020-ECCDF16C2A1E}" destId="{58A0BF10-3BA9-4244-BC71-DD9AD08F44B8}" srcOrd="1" destOrd="0" parTransId="{3887F6A3-77ED-4AE6-8C0D-D28646FF89D7}" sibTransId="{EDAE2CA7-A45B-4A96-AF54-4F2B02E2654F}"/>
    <dgm:cxn modelId="{FADF8352-6E55-46D3-BD30-63A0A990A10A}" srcId="{A140C835-0A89-47B3-BDFE-D989DA6640FC}" destId="{4ADC1B3A-F58B-4313-B597-F929D34A1C2B}" srcOrd="3" destOrd="0" parTransId="{BB4E433C-76FA-478E-B0F3-71C3D4119F32}" sibTransId="{089BF0B9-CA35-4913-8102-A599652084A3}"/>
    <dgm:cxn modelId="{AA4C74B5-4037-4373-A36B-B1DE7DC80C22}" srcId="{12613740-8FE1-43BF-A020-ECCDF16C2A1E}" destId="{A140C835-0A89-47B3-BDFE-D989DA6640FC}" srcOrd="0" destOrd="0" parTransId="{EE9D29C3-CEA7-432E-88AD-1045A5DD2501}" sibTransId="{F3578738-7EDA-4CAB-A879-0B3EE91B1480}"/>
    <dgm:cxn modelId="{53E22FC9-0CD5-4898-98D7-52E49B866DA9}" type="presOf" srcId="{D8A40305-DEBD-4671-85FE-ACFE17431383}" destId="{694AE725-E963-4B19-A519-72A7A87A93AF}" srcOrd="0" destOrd="0" presId="urn:microsoft.com/office/officeart/2005/8/layout/vList5"/>
    <dgm:cxn modelId="{4EE35494-D84F-45A8-BF8C-98D5434A21D7}" srcId="{A140C835-0A89-47B3-BDFE-D989DA6640FC}" destId="{499B2651-76C4-41FB-8D02-FAEA817E565F}" srcOrd="2" destOrd="0" parTransId="{44C254F9-5225-4719-B8C5-51D951CF0939}" sibTransId="{979887D3-90A0-4CA2-8DAB-8105FC5D6B0A}"/>
    <dgm:cxn modelId="{CA8F6E0D-A1B2-46EA-88C0-AAB9BFCBDE7B}" srcId="{A140C835-0A89-47B3-BDFE-D989DA6640FC}" destId="{8FAD0183-7E32-43E8-AE3B-7CB2BEF32EC9}" srcOrd="1" destOrd="0" parTransId="{D92E27A7-A795-46AB-9BAE-91B7DA8B25C6}" sibTransId="{ED9216C8-4828-431A-9E75-F3503B00C854}"/>
    <dgm:cxn modelId="{467E190C-FA03-429B-8956-9A4B9F281302}" srcId="{A140C835-0A89-47B3-BDFE-D989DA6640FC}" destId="{35299AC5-B5EB-41D0-BBC1-974CB3766813}" srcOrd="0" destOrd="0" parTransId="{634BFA0D-A2F7-48D7-92AD-4374D3DFAC9C}" sibTransId="{C43142E7-923A-437C-BE25-DF57F20DE946}"/>
    <dgm:cxn modelId="{A7A2EC44-D3F5-4B1B-9B34-31EF77F4AAA6}" type="presOf" srcId="{8FAD0183-7E32-43E8-AE3B-7CB2BEF32EC9}" destId="{5BB59674-332A-428A-8547-439CFB7404DE}" srcOrd="0" destOrd="1" presId="urn:microsoft.com/office/officeart/2005/8/layout/vList5"/>
    <dgm:cxn modelId="{D03FF256-96A5-484A-B195-411F81F798DD}" type="presOf" srcId="{58A0BF10-3BA9-4244-BC71-DD9AD08F44B8}" destId="{2D6BEB83-7B9F-4395-B9C2-5A3D87C20306}" srcOrd="0" destOrd="0" presId="urn:microsoft.com/office/officeart/2005/8/layout/vList5"/>
    <dgm:cxn modelId="{F8CA0A38-F2A2-4548-88A6-2B73A6CE9BEF}" type="presOf" srcId="{499B2651-76C4-41FB-8D02-FAEA817E565F}" destId="{5BB59674-332A-428A-8547-439CFB7404DE}" srcOrd="0" destOrd="2"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Empresas con más de un propietario.</a:t>
          </a:r>
        </a:p>
        <a:p>
          <a:pPr rtl="0"/>
          <a:r>
            <a:rPr lang="es-ES" sz="2000" dirty="0" smtClean="0"/>
            <a:t>Objetivo: Repartir los beneficios.</a:t>
          </a:r>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custScaleY="398325">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b="1" dirty="0" smtClean="0"/>
            <a:t>Responsabilidad limitada </a:t>
          </a:r>
          <a:r>
            <a:rPr lang="es-ES" dirty="0" smtClean="0"/>
            <a:t>al capital aportado.</a:t>
          </a:r>
          <a:endParaRPr lang="es-ES" dirty="0"/>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b="1" dirty="0" smtClean="0"/>
            <a:t>Límite</a:t>
          </a:r>
          <a:r>
            <a:rPr lang="es-ES" dirty="0" smtClean="0"/>
            <a:t> de capital de 3000€.</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6F48F03B-C4B6-4CB8-B6E8-AB9792E54172}">
      <dgm:prSet/>
      <dgm:spPr/>
      <dgm:t>
        <a:bodyPr/>
        <a:lstStyle/>
        <a:p>
          <a:pPr rtl="0"/>
          <a:r>
            <a:rPr lang="es-ES" dirty="0" smtClean="0"/>
            <a:t>Los socios no responden a las deudas con su patrimonio.</a:t>
          </a:r>
          <a:endParaRPr lang="es-ES" dirty="0"/>
        </a:p>
      </dgm:t>
    </dgm:pt>
    <dgm:pt modelId="{B5AF1A08-843A-4029-80AE-3D80077627E5}" type="parTrans" cxnId="{93762D0E-4063-4B1F-B7C7-F3C143C9AC60}">
      <dgm:prSet/>
      <dgm:spPr/>
    </dgm:pt>
    <dgm:pt modelId="{916638E3-85B3-436D-BBB1-053AA718C29C}" type="sibTrans" cxnId="{93762D0E-4063-4B1F-B7C7-F3C143C9AC60}">
      <dgm:prSet/>
      <dgm:spPr/>
    </dgm:pt>
    <dgm:pt modelId="{EB9B2507-AEFD-41C4-8C80-E752041C9586}">
      <dgm:prSet/>
      <dgm:spPr/>
      <dgm:t>
        <a:bodyPr/>
        <a:lstStyle/>
        <a:p>
          <a:pPr rtl="0"/>
          <a:r>
            <a:rPr lang="es-ES" dirty="0" smtClean="0"/>
            <a:t>Impuesto sobre </a:t>
          </a:r>
          <a:r>
            <a:rPr lang="es-ES" b="1" dirty="0" smtClean="0"/>
            <a:t>sociedades</a:t>
          </a:r>
          <a:r>
            <a:rPr lang="es-ES" dirty="0" smtClean="0"/>
            <a:t>.</a:t>
          </a:r>
          <a:endParaRPr lang="es-ES" dirty="0"/>
        </a:p>
      </dgm:t>
    </dgm:pt>
    <dgm:pt modelId="{EBDE817F-A028-49D6-B5E9-9E5D3818D667}" type="parTrans" cxnId="{DFDFEB7C-277B-4CCB-9003-D8F526BB58D4}">
      <dgm:prSet/>
      <dgm:spPr/>
    </dgm:pt>
    <dgm:pt modelId="{D0D08C8B-2223-4B12-A7D9-7C6554088356}" type="sibTrans" cxnId="{DFDFEB7C-277B-4CCB-9003-D8F526BB58D4}">
      <dgm:prSet/>
      <dgm:spPr/>
    </dgm:pt>
    <dgm:pt modelId="{1B6A5597-7141-44AF-93D7-9ABFB46C970B}">
      <dgm:prSet/>
      <dgm:spPr/>
      <dgm:t>
        <a:bodyPr/>
        <a:lstStyle/>
        <a:p>
          <a:pPr rtl="0"/>
          <a:r>
            <a:rPr lang="es-ES" dirty="0" smtClean="0"/>
            <a:t>Puede crearse como una sociedad </a:t>
          </a:r>
          <a:r>
            <a:rPr lang="es-ES" b="1" dirty="0" smtClean="0"/>
            <a:t>unipersonal</a:t>
          </a:r>
          <a:r>
            <a:rPr lang="es-ES" b="0" dirty="0" smtClean="0"/>
            <a:t>.</a:t>
          </a:r>
          <a:endParaRPr lang="es-ES" dirty="0"/>
        </a:p>
      </dgm:t>
    </dgm:pt>
    <dgm:pt modelId="{8C6C342D-3919-4B81-8AA0-309CDFA415AB}" type="parTrans" cxnId="{D7854B60-AA26-4714-9F83-9BAEFEAE889A}">
      <dgm:prSet/>
      <dgm:spPr/>
    </dgm:pt>
    <dgm:pt modelId="{FE3ED6C1-EA87-4E64-9A42-F89B8C9FD134}" type="sibTrans" cxnId="{D7854B60-AA26-4714-9F83-9BAEFEAE889A}">
      <dgm:prSet/>
      <dgm:spPr/>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custLinFactNeighborX="0" custLinFactNeighborY="743">
        <dgm:presLayoutVars>
          <dgm:bulletEnabled val="1"/>
        </dgm:presLayoutVars>
      </dgm:prSet>
      <dgm:spPr/>
      <dgm:t>
        <a:bodyPr/>
        <a:lstStyle/>
        <a:p>
          <a:endParaRPr lang="es-ES"/>
        </a:p>
      </dgm:t>
    </dgm:pt>
  </dgm:ptLst>
  <dgm:cxnLst>
    <dgm:cxn modelId="{467E190C-FA03-429B-8956-9A4B9F281302}" srcId="{A140C835-0A89-47B3-BDFE-D989DA6640FC}" destId="{35299AC5-B5EB-41D0-BBC1-974CB3766813}" srcOrd="0" destOrd="0" parTransId="{634BFA0D-A2F7-48D7-92AD-4374D3DFAC9C}" sibTransId="{C43142E7-923A-437C-BE25-DF57F20DE946}"/>
    <dgm:cxn modelId="{D03FF256-96A5-484A-B195-411F81F798DD}" type="presOf" srcId="{58A0BF10-3BA9-4244-BC71-DD9AD08F44B8}" destId="{2D6BEB83-7B9F-4395-B9C2-5A3D87C20306}" srcOrd="0" destOrd="0" presId="urn:microsoft.com/office/officeart/2005/8/layout/vList5"/>
    <dgm:cxn modelId="{AA4C74B5-4037-4373-A36B-B1DE7DC80C22}" srcId="{12613740-8FE1-43BF-A020-ECCDF16C2A1E}" destId="{A140C835-0A89-47B3-BDFE-D989DA6640FC}" srcOrd="0" destOrd="0" parTransId="{EE9D29C3-CEA7-432E-88AD-1045A5DD2501}" sibTransId="{F3578738-7EDA-4CAB-A879-0B3EE91B1480}"/>
    <dgm:cxn modelId="{FE2D3B7D-7592-4D4E-8B52-A39930F752C0}" srcId="{12613740-8FE1-43BF-A020-ECCDF16C2A1E}" destId="{58A0BF10-3BA9-4244-BC71-DD9AD08F44B8}" srcOrd="1" destOrd="0" parTransId="{3887F6A3-77ED-4AE6-8C0D-D28646FF89D7}" sibTransId="{EDAE2CA7-A45B-4A96-AF54-4F2B02E2654F}"/>
    <dgm:cxn modelId="{F582CBED-0E0F-4678-B152-A469F8E6F098}" type="presOf" srcId="{EB9B2507-AEFD-41C4-8C80-E752041C9586}" destId="{694AE725-E963-4B19-A519-72A7A87A93AF}" srcOrd="0" destOrd="1" presId="urn:microsoft.com/office/officeart/2005/8/layout/vList5"/>
    <dgm:cxn modelId="{6A778564-6ACB-4C07-B8E5-7E054F10C305}" srcId="{58A0BF10-3BA9-4244-BC71-DD9AD08F44B8}" destId="{D8A40305-DEBD-4671-85FE-ACFE17431383}" srcOrd="0" destOrd="0" parTransId="{0BB26FB5-0824-4CAD-9D59-287AA7140526}" sibTransId="{CBAF6C2E-554F-4A5C-BF18-40F08342DC94}"/>
    <dgm:cxn modelId="{D7854B60-AA26-4714-9F83-9BAEFEAE889A}" srcId="{A140C835-0A89-47B3-BDFE-D989DA6640FC}" destId="{1B6A5597-7141-44AF-93D7-9ABFB46C970B}" srcOrd="2" destOrd="0" parTransId="{8C6C342D-3919-4B81-8AA0-309CDFA415AB}" sibTransId="{FE3ED6C1-EA87-4E64-9A42-F89B8C9FD134}"/>
    <dgm:cxn modelId="{738899D0-479C-4A34-96A9-E996FD3A6291}" type="presOf" srcId="{6F48F03B-C4B6-4CB8-B6E8-AB9792E54172}" destId="{5BB59674-332A-428A-8547-439CFB7404DE}" srcOrd="0" destOrd="1" presId="urn:microsoft.com/office/officeart/2005/8/layout/vList5"/>
    <dgm:cxn modelId="{0C3A005A-8064-45F1-A97F-1137854FE7C6}" type="presOf" srcId="{35299AC5-B5EB-41D0-BBC1-974CB3766813}" destId="{5BB59674-332A-428A-8547-439CFB7404DE}" srcOrd="0" destOrd="0" presId="urn:microsoft.com/office/officeart/2005/8/layout/vList5"/>
    <dgm:cxn modelId="{E944436B-8875-4AFC-B9D5-737E794FC2A4}" type="presOf" srcId="{1B6A5597-7141-44AF-93D7-9ABFB46C970B}" destId="{5BB59674-332A-428A-8547-439CFB7404DE}" srcOrd="0" destOrd="2" presId="urn:microsoft.com/office/officeart/2005/8/layout/vList5"/>
    <dgm:cxn modelId="{154036F2-80AA-4F1D-A918-407356FC8487}" type="presOf" srcId="{12613740-8FE1-43BF-A020-ECCDF16C2A1E}" destId="{D83A133A-5B76-4698-9B50-3E67177BB6F8}" srcOrd="0" destOrd="0" presId="urn:microsoft.com/office/officeart/2005/8/layout/vList5"/>
    <dgm:cxn modelId="{DFDFEB7C-277B-4CCB-9003-D8F526BB58D4}" srcId="{58A0BF10-3BA9-4244-BC71-DD9AD08F44B8}" destId="{EB9B2507-AEFD-41C4-8C80-E752041C9586}" srcOrd="1" destOrd="0" parTransId="{EBDE817F-A028-49D6-B5E9-9E5D3818D667}" sibTransId="{D0D08C8B-2223-4B12-A7D9-7C6554088356}"/>
    <dgm:cxn modelId="{D60CECBF-08C2-4453-B093-5037F5E2255F}" type="presOf" srcId="{A140C835-0A89-47B3-BDFE-D989DA6640FC}" destId="{CB4E5FAC-3D64-42BD-9042-7D85395CD3DB}" srcOrd="0" destOrd="0" presId="urn:microsoft.com/office/officeart/2005/8/layout/vList5"/>
    <dgm:cxn modelId="{93762D0E-4063-4B1F-B7C7-F3C143C9AC60}" srcId="{A140C835-0A89-47B3-BDFE-D989DA6640FC}" destId="{6F48F03B-C4B6-4CB8-B6E8-AB9792E54172}" srcOrd="1" destOrd="0" parTransId="{B5AF1A08-843A-4029-80AE-3D80077627E5}" sibTransId="{916638E3-85B3-436D-BBB1-053AA718C29C}"/>
    <dgm:cxn modelId="{53E22FC9-0CD5-4898-98D7-52E49B866DA9}" type="presOf" srcId="{D8A40305-DEBD-4671-85FE-ACFE17431383}" destId="{694AE725-E963-4B19-A519-72A7A87A93AF}" srcOrd="0" destOrd="0"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Capital dividido en particiones por las aportaciones de los socios.</a:t>
          </a:r>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custScaleY="559552">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b="1" dirty="0" smtClean="0"/>
            <a:t>Responsabilidad limitada </a:t>
          </a:r>
          <a:r>
            <a:rPr lang="es-ES" dirty="0" smtClean="0"/>
            <a:t>al capital aportado.</a:t>
          </a:r>
          <a:endParaRPr lang="es-ES" dirty="0"/>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dirty="0" smtClean="0"/>
            <a:t>Capital </a:t>
          </a:r>
          <a:r>
            <a:rPr lang="es-ES" b="1" dirty="0" smtClean="0"/>
            <a:t>mínimo</a:t>
          </a:r>
          <a:r>
            <a:rPr lang="es-ES" b="0" dirty="0" smtClean="0"/>
            <a:t> de 60000€</a:t>
          </a:r>
          <a:r>
            <a:rPr lang="es-ES" dirty="0" smtClean="0"/>
            <a:t>.</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6F48F03B-C4B6-4CB8-B6E8-AB9792E54172}">
      <dgm:prSet/>
      <dgm:spPr/>
      <dgm:t>
        <a:bodyPr/>
        <a:lstStyle/>
        <a:p>
          <a:pPr rtl="0"/>
          <a:r>
            <a:rPr lang="es-ES" dirty="0" smtClean="0"/>
            <a:t>Los socios no responden a las deudas de forma personal.</a:t>
          </a:r>
          <a:endParaRPr lang="es-ES" dirty="0"/>
        </a:p>
      </dgm:t>
    </dgm:pt>
    <dgm:pt modelId="{B5AF1A08-843A-4029-80AE-3D80077627E5}" type="parTrans" cxnId="{93762D0E-4063-4B1F-B7C7-F3C143C9AC60}">
      <dgm:prSet/>
      <dgm:spPr/>
      <dgm:t>
        <a:bodyPr/>
        <a:lstStyle/>
        <a:p>
          <a:endParaRPr lang="es-ES"/>
        </a:p>
      </dgm:t>
    </dgm:pt>
    <dgm:pt modelId="{916638E3-85B3-436D-BBB1-053AA718C29C}" type="sibTrans" cxnId="{93762D0E-4063-4B1F-B7C7-F3C143C9AC60}">
      <dgm:prSet/>
      <dgm:spPr/>
      <dgm:t>
        <a:bodyPr/>
        <a:lstStyle/>
        <a:p>
          <a:endParaRPr lang="es-ES"/>
        </a:p>
      </dgm:t>
    </dgm:pt>
    <dgm:pt modelId="{EB9B2507-AEFD-41C4-8C80-E752041C9586}">
      <dgm:prSet/>
      <dgm:spPr/>
      <dgm:t>
        <a:bodyPr/>
        <a:lstStyle/>
        <a:p>
          <a:pPr rtl="0"/>
          <a:r>
            <a:rPr lang="es-ES" dirty="0" smtClean="0"/>
            <a:t>Impuesto sobre </a:t>
          </a:r>
          <a:r>
            <a:rPr lang="es-ES" b="1" u="none" dirty="0" smtClean="0"/>
            <a:t>sociedades</a:t>
          </a:r>
          <a:r>
            <a:rPr lang="es-ES" dirty="0" smtClean="0"/>
            <a:t>.</a:t>
          </a:r>
          <a:endParaRPr lang="es-ES" dirty="0"/>
        </a:p>
      </dgm:t>
    </dgm:pt>
    <dgm:pt modelId="{EBDE817F-A028-49D6-B5E9-9E5D3818D667}" type="parTrans" cxnId="{DFDFEB7C-277B-4CCB-9003-D8F526BB58D4}">
      <dgm:prSet/>
      <dgm:spPr/>
      <dgm:t>
        <a:bodyPr/>
        <a:lstStyle/>
        <a:p>
          <a:endParaRPr lang="es-ES"/>
        </a:p>
      </dgm:t>
    </dgm:pt>
    <dgm:pt modelId="{D0D08C8B-2223-4B12-A7D9-7C6554088356}" type="sibTrans" cxnId="{DFDFEB7C-277B-4CCB-9003-D8F526BB58D4}">
      <dgm:prSet/>
      <dgm:spPr/>
      <dgm:t>
        <a:bodyPr/>
        <a:lstStyle/>
        <a:p>
          <a:endParaRPr lang="es-ES"/>
        </a:p>
      </dgm:t>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custLinFactNeighborX="0" custLinFactNeighborY="743">
        <dgm:presLayoutVars>
          <dgm:bulletEnabled val="1"/>
        </dgm:presLayoutVars>
      </dgm:prSet>
      <dgm:spPr/>
      <dgm:t>
        <a:bodyPr/>
        <a:lstStyle/>
        <a:p>
          <a:endParaRPr lang="es-ES"/>
        </a:p>
      </dgm:t>
    </dgm:pt>
  </dgm:ptLst>
  <dgm:cxnLst>
    <dgm:cxn modelId="{467E190C-FA03-429B-8956-9A4B9F281302}" srcId="{A140C835-0A89-47B3-BDFE-D989DA6640FC}" destId="{35299AC5-B5EB-41D0-BBC1-974CB3766813}" srcOrd="0" destOrd="0" parTransId="{634BFA0D-A2F7-48D7-92AD-4374D3DFAC9C}" sibTransId="{C43142E7-923A-437C-BE25-DF57F20DE946}"/>
    <dgm:cxn modelId="{D03FF256-96A5-484A-B195-411F81F798DD}" type="presOf" srcId="{58A0BF10-3BA9-4244-BC71-DD9AD08F44B8}" destId="{2D6BEB83-7B9F-4395-B9C2-5A3D87C20306}" srcOrd="0" destOrd="0" presId="urn:microsoft.com/office/officeart/2005/8/layout/vList5"/>
    <dgm:cxn modelId="{AA4C74B5-4037-4373-A36B-B1DE7DC80C22}" srcId="{12613740-8FE1-43BF-A020-ECCDF16C2A1E}" destId="{A140C835-0A89-47B3-BDFE-D989DA6640FC}" srcOrd="0" destOrd="0" parTransId="{EE9D29C3-CEA7-432E-88AD-1045A5DD2501}" sibTransId="{F3578738-7EDA-4CAB-A879-0B3EE91B1480}"/>
    <dgm:cxn modelId="{FE2D3B7D-7592-4D4E-8B52-A39930F752C0}" srcId="{12613740-8FE1-43BF-A020-ECCDF16C2A1E}" destId="{58A0BF10-3BA9-4244-BC71-DD9AD08F44B8}" srcOrd="1" destOrd="0" parTransId="{3887F6A3-77ED-4AE6-8C0D-D28646FF89D7}" sibTransId="{EDAE2CA7-A45B-4A96-AF54-4F2B02E2654F}"/>
    <dgm:cxn modelId="{F582CBED-0E0F-4678-B152-A469F8E6F098}" type="presOf" srcId="{EB9B2507-AEFD-41C4-8C80-E752041C9586}" destId="{694AE725-E963-4B19-A519-72A7A87A93AF}" srcOrd="0" destOrd="1" presId="urn:microsoft.com/office/officeart/2005/8/layout/vList5"/>
    <dgm:cxn modelId="{6A778564-6ACB-4C07-B8E5-7E054F10C305}" srcId="{58A0BF10-3BA9-4244-BC71-DD9AD08F44B8}" destId="{D8A40305-DEBD-4671-85FE-ACFE17431383}" srcOrd="0" destOrd="0" parTransId="{0BB26FB5-0824-4CAD-9D59-287AA7140526}" sibTransId="{CBAF6C2E-554F-4A5C-BF18-40F08342DC94}"/>
    <dgm:cxn modelId="{738899D0-479C-4A34-96A9-E996FD3A6291}" type="presOf" srcId="{6F48F03B-C4B6-4CB8-B6E8-AB9792E54172}" destId="{5BB59674-332A-428A-8547-439CFB7404DE}" srcOrd="0" destOrd="1" presId="urn:microsoft.com/office/officeart/2005/8/layout/vList5"/>
    <dgm:cxn modelId="{0C3A005A-8064-45F1-A97F-1137854FE7C6}" type="presOf" srcId="{35299AC5-B5EB-41D0-BBC1-974CB3766813}" destId="{5BB59674-332A-428A-8547-439CFB7404DE}" srcOrd="0" destOrd="0" presId="urn:microsoft.com/office/officeart/2005/8/layout/vList5"/>
    <dgm:cxn modelId="{154036F2-80AA-4F1D-A918-407356FC8487}" type="presOf" srcId="{12613740-8FE1-43BF-A020-ECCDF16C2A1E}" destId="{D83A133A-5B76-4698-9B50-3E67177BB6F8}" srcOrd="0" destOrd="0" presId="urn:microsoft.com/office/officeart/2005/8/layout/vList5"/>
    <dgm:cxn modelId="{DFDFEB7C-277B-4CCB-9003-D8F526BB58D4}" srcId="{58A0BF10-3BA9-4244-BC71-DD9AD08F44B8}" destId="{EB9B2507-AEFD-41C4-8C80-E752041C9586}" srcOrd="1" destOrd="0" parTransId="{EBDE817F-A028-49D6-B5E9-9E5D3818D667}" sibTransId="{D0D08C8B-2223-4B12-A7D9-7C6554088356}"/>
    <dgm:cxn modelId="{D60CECBF-08C2-4453-B093-5037F5E2255F}" type="presOf" srcId="{A140C835-0A89-47B3-BDFE-D989DA6640FC}" destId="{CB4E5FAC-3D64-42BD-9042-7D85395CD3DB}" srcOrd="0" destOrd="0" presId="urn:microsoft.com/office/officeart/2005/8/layout/vList5"/>
    <dgm:cxn modelId="{93762D0E-4063-4B1F-B7C7-F3C143C9AC60}" srcId="{A140C835-0A89-47B3-BDFE-D989DA6640FC}" destId="{6F48F03B-C4B6-4CB8-B6E8-AB9792E54172}" srcOrd="1" destOrd="0" parTransId="{B5AF1A08-843A-4029-80AE-3D80077627E5}" sibTransId="{916638E3-85B3-436D-BBB1-053AA718C29C}"/>
    <dgm:cxn modelId="{53E22FC9-0CD5-4898-98D7-52E49B866DA9}" type="presOf" srcId="{D8A40305-DEBD-4671-85FE-ACFE17431383}" destId="{694AE725-E963-4B19-A519-72A7A87A93AF}" srcOrd="0" destOrd="0"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19E080-9951-4E8D-98B9-B63AD836D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1EDFBEC-1747-494E-A8D9-4EADEA24FEDD}">
      <dgm:prSet custT="1"/>
      <dgm:spPr/>
      <dgm:t>
        <a:bodyPr/>
        <a:lstStyle/>
        <a:p>
          <a:pPr rtl="0"/>
          <a:r>
            <a:rPr lang="es-ES" sz="2000" dirty="0" smtClean="0"/>
            <a:t>Capital dividido en acciones (aportaciones de los socios).</a:t>
          </a:r>
        </a:p>
      </dgm:t>
    </dgm:pt>
    <dgm:pt modelId="{43E64BFC-9FCA-4007-AD23-C747EDFC3A10}" type="parTrans" cxnId="{68218D6A-869F-4DAF-B505-9C2580CC5AE8}">
      <dgm:prSet/>
      <dgm:spPr/>
      <dgm:t>
        <a:bodyPr/>
        <a:lstStyle/>
        <a:p>
          <a:endParaRPr lang="es-ES"/>
        </a:p>
      </dgm:t>
    </dgm:pt>
    <dgm:pt modelId="{96B12008-7E53-4E8C-858E-C40975C0E313}" type="sibTrans" cxnId="{68218D6A-869F-4DAF-B505-9C2580CC5AE8}">
      <dgm:prSet/>
      <dgm:spPr/>
      <dgm:t>
        <a:bodyPr/>
        <a:lstStyle/>
        <a:p>
          <a:endParaRPr lang="es-ES"/>
        </a:p>
      </dgm:t>
    </dgm:pt>
    <dgm:pt modelId="{CF302595-352D-474C-B27D-267BACF995D4}" type="pres">
      <dgm:prSet presAssocID="{DD19E080-9951-4E8D-98B9-B63AD836D3EF}" presName="linear" presStyleCnt="0">
        <dgm:presLayoutVars>
          <dgm:animLvl val="lvl"/>
          <dgm:resizeHandles val="exact"/>
        </dgm:presLayoutVars>
      </dgm:prSet>
      <dgm:spPr/>
      <dgm:t>
        <a:bodyPr/>
        <a:lstStyle/>
        <a:p>
          <a:endParaRPr lang="es-ES"/>
        </a:p>
      </dgm:t>
    </dgm:pt>
    <dgm:pt modelId="{F0BDDACC-8D64-465D-8817-AA14E7028EA9}" type="pres">
      <dgm:prSet presAssocID="{91EDFBEC-1747-494E-A8D9-4EADEA24FEDD}" presName="parentText" presStyleLbl="node1" presStyleIdx="0" presStyleCnt="1" custScaleY="306488">
        <dgm:presLayoutVars>
          <dgm:chMax val="0"/>
          <dgm:bulletEnabled val="1"/>
        </dgm:presLayoutVars>
      </dgm:prSet>
      <dgm:spPr/>
      <dgm:t>
        <a:bodyPr/>
        <a:lstStyle/>
        <a:p>
          <a:endParaRPr lang="es-ES"/>
        </a:p>
      </dgm:t>
    </dgm:pt>
  </dgm:ptLst>
  <dgm:cxnLst>
    <dgm:cxn modelId="{68218D6A-869F-4DAF-B505-9C2580CC5AE8}" srcId="{DD19E080-9951-4E8D-98B9-B63AD836D3EF}" destId="{91EDFBEC-1747-494E-A8D9-4EADEA24FEDD}" srcOrd="0" destOrd="0" parTransId="{43E64BFC-9FCA-4007-AD23-C747EDFC3A10}" sibTransId="{96B12008-7E53-4E8C-858E-C40975C0E313}"/>
    <dgm:cxn modelId="{8376B566-DC07-42B8-A5F1-425CAA13E599}" type="presOf" srcId="{DD19E080-9951-4E8D-98B9-B63AD836D3EF}" destId="{CF302595-352D-474C-B27D-267BACF995D4}" srcOrd="0" destOrd="0" presId="urn:microsoft.com/office/officeart/2005/8/layout/vList2"/>
    <dgm:cxn modelId="{53E68CB8-41E3-4657-A697-3377AF299C15}" type="presOf" srcId="{91EDFBEC-1747-494E-A8D9-4EADEA24FEDD}" destId="{F0BDDACC-8D64-465D-8817-AA14E7028EA9}" srcOrd="0" destOrd="0" presId="urn:microsoft.com/office/officeart/2005/8/layout/vList2"/>
    <dgm:cxn modelId="{AEE4DF70-F420-44F4-A0E6-6F1FE4812809}" type="presParOf" srcId="{CF302595-352D-474C-B27D-267BACF995D4}" destId="{F0BDDACC-8D64-465D-8817-AA14E7028EA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2613740-8FE1-43BF-A020-ECCDF16C2A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140C835-0A89-47B3-BDFE-D989DA6640FC}">
      <dgm:prSet/>
      <dgm:spPr/>
      <dgm:t>
        <a:bodyPr/>
        <a:lstStyle/>
        <a:p>
          <a:pPr rtl="0"/>
          <a:r>
            <a:rPr lang="es-ES" smtClean="0"/>
            <a:t>Ventajas:</a:t>
          </a:r>
          <a:endParaRPr lang="es-ES"/>
        </a:p>
      </dgm:t>
    </dgm:pt>
    <dgm:pt modelId="{EE9D29C3-CEA7-432E-88AD-1045A5DD2501}" type="parTrans" cxnId="{AA4C74B5-4037-4373-A36B-B1DE7DC80C22}">
      <dgm:prSet/>
      <dgm:spPr/>
      <dgm:t>
        <a:bodyPr/>
        <a:lstStyle/>
        <a:p>
          <a:endParaRPr lang="es-ES"/>
        </a:p>
      </dgm:t>
    </dgm:pt>
    <dgm:pt modelId="{F3578738-7EDA-4CAB-A879-0B3EE91B1480}" type="sibTrans" cxnId="{AA4C74B5-4037-4373-A36B-B1DE7DC80C22}">
      <dgm:prSet/>
      <dgm:spPr/>
      <dgm:t>
        <a:bodyPr/>
        <a:lstStyle/>
        <a:p>
          <a:endParaRPr lang="es-ES"/>
        </a:p>
      </dgm:t>
    </dgm:pt>
    <dgm:pt modelId="{35299AC5-B5EB-41D0-BBC1-974CB3766813}">
      <dgm:prSet/>
      <dgm:spPr/>
      <dgm:t>
        <a:bodyPr/>
        <a:lstStyle/>
        <a:p>
          <a:pPr rtl="0"/>
          <a:r>
            <a:rPr lang="es-ES" b="1" dirty="0" smtClean="0"/>
            <a:t>Responsabilidad limitada </a:t>
          </a:r>
          <a:r>
            <a:rPr lang="es-ES" dirty="0" smtClean="0"/>
            <a:t>al capital aportado.</a:t>
          </a:r>
          <a:endParaRPr lang="es-ES" dirty="0"/>
        </a:p>
      </dgm:t>
    </dgm:pt>
    <dgm:pt modelId="{634BFA0D-A2F7-48D7-92AD-4374D3DFAC9C}" type="parTrans" cxnId="{467E190C-FA03-429B-8956-9A4B9F281302}">
      <dgm:prSet/>
      <dgm:spPr/>
      <dgm:t>
        <a:bodyPr/>
        <a:lstStyle/>
        <a:p>
          <a:endParaRPr lang="es-ES"/>
        </a:p>
      </dgm:t>
    </dgm:pt>
    <dgm:pt modelId="{C43142E7-923A-437C-BE25-DF57F20DE946}" type="sibTrans" cxnId="{467E190C-FA03-429B-8956-9A4B9F281302}">
      <dgm:prSet/>
      <dgm:spPr/>
      <dgm:t>
        <a:bodyPr/>
        <a:lstStyle/>
        <a:p>
          <a:endParaRPr lang="es-ES"/>
        </a:p>
      </dgm:t>
    </dgm:pt>
    <dgm:pt modelId="{58A0BF10-3BA9-4244-BC71-DD9AD08F44B8}">
      <dgm:prSet/>
      <dgm:spPr/>
      <dgm:t>
        <a:bodyPr/>
        <a:lstStyle/>
        <a:p>
          <a:pPr rtl="0"/>
          <a:r>
            <a:rPr lang="es-ES" smtClean="0"/>
            <a:t>Desventajas:</a:t>
          </a:r>
          <a:endParaRPr lang="es-ES"/>
        </a:p>
      </dgm:t>
    </dgm:pt>
    <dgm:pt modelId="{3887F6A3-77ED-4AE6-8C0D-D28646FF89D7}" type="parTrans" cxnId="{FE2D3B7D-7592-4D4E-8B52-A39930F752C0}">
      <dgm:prSet/>
      <dgm:spPr/>
      <dgm:t>
        <a:bodyPr/>
        <a:lstStyle/>
        <a:p>
          <a:endParaRPr lang="es-ES"/>
        </a:p>
      </dgm:t>
    </dgm:pt>
    <dgm:pt modelId="{EDAE2CA7-A45B-4A96-AF54-4F2B02E2654F}" type="sibTrans" cxnId="{FE2D3B7D-7592-4D4E-8B52-A39930F752C0}">
      <dgm:prSet/>
      <dgm:spPr/>
      <dgm:t>
        <a:bodyPr/>
        <a:lstStyle/>
        <a:p>
          <a:endParaRPr lang="es-ES"/>
        </a:p>
      </dgm:t>
    </dgm:pt>
    <dgm:pt modelId="{D8A40305-DEBD-4671-85FE-ACFE17431383}">
      <dgm:prSet/>
      <dgm:spPr/>
      <dgm:t>
        <a:bodyPr/>
        <a:lstStyle/>
        <a:p>
          <a:pPr rtl="0"/>
          <a:r>
            <a:rPr lang="es-ES" dirty="0" smtClean="0"/>
            <a:t>Capital depende de los estatutos.</a:t>
          </a:r>
          <a:endParaRPr lang="es-ES" dirty="0"/>
        </a:p>
      </dgm:t>
    </dgm:pt>
    <dgm:pt modelId="{0BB26FB5-0824-4CAD-9D59-287AA7140526}" type="parTrans" cxnId="{6A778564-6ACB-4C07-B8E5-7E054F10C305}">
      <dgm:prSet/>
      <dgm:spPr/>
      <dgm:t>
        <a:bodyPr/>
        <a:lstStyle/>
        <a:p>
          <a:endParaRPr lang="es-ES"/>
        </a:p>
      </dgm:t>
    </dgm:pt>
    <dgm:pt modelId="{CBAF6C2E-554F-4A5C-BF18-40F08342DC94}" type="sibTrans" cxnId="{6A778564-6ACB-4C07-B8E5-7E054F10C305}">
      <dgm:prSet/>
      <dgm:spPr/>
      <dgm:t>
        <a:bodyPr/>
        <a:lstStyle/>
        <a:p>
          <a:endParaRPr lang="es-ES"/>
        </a:p>
      </dgm:t>
    </dgm:pt>
    <dgm:pt modelId="{EB9B2507-AEFD-41C4-8C80-E752041C9586}">
      <dgm:prSet/>
      <dgm:spPr/>
      <dgm:t>
        <a:bodyPr/>
        <a:lstStyle/>
        <a:p>
          <a:pPr rtl="0"/>
          <a:r>
            <a:rPr lang="es-ES" dirty="0" smtClean="0"/>
            <a:t>Impuesto sobre </a:t>
          </a:r>
          <a:r>
            <a:rPr lang="es-ES" b="1" u="none" dirty="0" smtClean="0"/>
            <a:t>sociedades (régimen especial)</a:t>
          </a:r>
          <a:r>
            <a:rPr lang="es-ES" dirty="0" smtClean="0"/>
            <a:t>.</a:t>
          </a:r>
          <a:endParaRPr lang="es-ES" dirty="0"/>
        </a:p>
      </dgm:t>
    </dgm:pt>
    <dgm:pt modelId="{EBDE817F-A028-49D6-B5E9-9E5D3818D667}" type="parTrans" cxnId="{DFDFEB7C-277B-4CCB-9003-D8F526BB58D4}">
      <dgm:prSet/>
      <dgm:spPr/>
      <dgm:t>
        <a:bodyPr/>
        <a:lstStyle/>
        <a:p>
          <a:endParaRPr lang="es-ES"/>
        </a:p>
      </dgm:t>
    </dgm:pt>
    <dgm:pt modelId="{D0D08C8B-2223-4B12-A7D9-7C6554088356}" type="sibTrans" cxnId="{DFDFEB7C-277B-4CCB-9003-D8F526BB58D4}">
      <dgm:prSet/>
      <dgm:spPr/>
      <dgm:t>
        <a:bodyPr/>
        <a:lstStyle/>
        <a:p>
          <a:endParaRPr lang="es-ES"/>
        </a:p>
      </dgm:t>
    </dgm:pt>
    <dgm:pt modelId="{CBBB7B35-C8B6-4B6D-BADB-73222C4E218C}">
      <dgm:prSet/>
      <dgm:spPr/>
      <dgm:t>
        <a:bodyPr/>
        <a:lstStyle/>
        <a:p>
          <a:pPr rtl="0"/>
          <a:r>
            <a:rPr lang="es-ES" dirty="0" smtClean="0"/>
            <a:t>Cierran pocas empresas de este tipo.</a:t>
          </a:r>
          <a:endParaRPr lang="es-ES" dirty="0"/>
        </a:p>
      </dgm:t>
    </dgm:pt>
    <dgm:pt modelId="{CEC23B64-AA65-4372-8AB1-F3D153AF4E2A}" type="parTrans" cxnId="{817EF02A-6630-45AE-A04D-D013293872C6}">
      <dgm:prSet/>
      <dgm:spPr/>
      <dgm:t>
        <a:bodyPr/>
        <a:lstStyle/>
        <a:p>
          <a:endParaRPr lang="es-ES"/>
        </a:p>
      </dgm:t>
    </dgm:pt>
    <dgm:pt modelId="{4EC35101-B5F7-47D2-94E7-E2EEE15FF14B}" type="sibTrans" cxnId="{817EF02A-6630-45AE-A04D-D013293872C6}">
      <dgm:prSet/>
      <dgm:spPr/>
      <dgm:t>
        <a:bodyPr/>
        <a:lstStyle/>
        <a:p>
          <a:endParaRPr lang="es-ES"/>
        </a:p>
      </dgm:t>
    </dgm:pt>
    <dgm:pt modelId="{217AB7FC-B903-4EC2-A13D-3A8718114468}">
      <dgm:prSet/>
      <dgm:spPr/>
      <dgm:t>
        <a:bodyPr/>
        <a:lstStyle/>
        <a:p>
          <a:pPr rtl="0"/>
          <a:r>
            <a:rPr lang="es-ES" dirty="0" smtClean="0"/>
            <a:t>Baja voluntaria de los socios.</a:t>
          </a:r>
          <a:endParaRPr lang="es-ES" dirty="0"/>
        </a:p>
      </dgm:t>
    </dgm:pt>
    <dgm:pt modelId="{1C56BEBA-C541-4115-8A79-43B57BD5F3F4}" type="parTrans" cxnId="{D2BE7C16-8361-4D7A-843A-D16C2902BEF4}">
      <dgm:prSet/>
      <dgm:spPr/>
      <dgm:t>
        <a:bodyPr/>
        <a:lstStyle/>
        <a:p>
          <a:endParaRPr lang="es-ES"/>
        </a:p>
      </dgm:t>
    </dgm:pt>
    <dgm:pt modelId="{0C28BAF0-A137-4A4E-BC5D-A25E92BA23D9}" type="sibTrans" cxnId="{D2BE7C16-8361-4D7A-843A-D16C2902BEF4}">
      <dgm:prSet/>
      <dgm:spPr/>
      <dgm:t>
        <a:bodyPr/>
        <a:lstStyle/>
        <a:p>
          <a:endParaRPr lang="es-ES"/>
        </a:p>
      </dgm:t>
    </dgm:pt>
    <dgm:pt modelId="{57DB76CD-E5B9-47B0-BF12-643384DC5FE8}">
      <dgm:prSet/>
      <dgm:spPr/>
      <dgm:t>
        <a:bodyPr/>
        <a:lstStyle/>
        <a:p>
          <a:pPr rtl="0"/>
          <a:r>
            <a:rPr lang="es-ES" dirty="0" smtClean="0"/>
            <a:t>Funcionamiento democrático.</a:t>
          </a:r>
          <a:endParaRPr lang="es-ES" dirty="0"/>
        </a:p>
      </dgm:t>
    </dgm:pt>
    <dgm:pt modelId="{E0A45360-69C5-4C51-9F9B-825E287FFD7D}" type="parTrans" cxnId="{C5E0059B-1F39-4322-948A-5C8F74815E94}">
      <dgm:prSet/>
      <dgm:spPr/>
      <dgm:t>
        <a:bodyPr/>
        <a:lstStyle/>
        <a:p>
          <a:endParaRPr lang="es-ES"/>
        </a:p>
      </dgm:t>
    </dgm:pt>
    <dgm:pt modelId="{FEA76866-BE16-41EF-B51B-5E8CA4B18F33}" type="sibTrans" cxnId="{C5E0059B-1F39-4322-948A-5C8F74815E94}">
      <dgm:prSet/>
      <dgm:spPr/>
      <dgm:t>
        <a:bodyPr/>
        <a:lstStyle/>
        <a:p>
          <a:endParaRPr lang="es-ES"/>
        </a:p>
      </dgm:t>
    </dgm:pt>
    <dgm:pt modelId="{D83A133A-5B76-4698-9B50-3E67177BB6F8}" type="pres">
      <dgm:prSet presAssocID="{12613740-8FE1-43BF-A020-ECCDF16C2A1E}" presName="Name0" presStyleCnt="0">
        <dgm:presLayoutVars>
          <dgm:dir/>
          <dgm:animLvl val="lvl"/>
          <dgm:resizeHandles val="exact"/>
        </dgm:presLayoutVars>
      </dgm:prSet>
      <dgm:spPr/>
      <dgm:t>
        <a:bodyPr/>
        <a:lstStyle/>
        <a:p>
          <a:endParaRPr lang="es-ES"/>
        </a:p>
      </dgm:t>
    </dgm:pt>
    <dgm:pt modelId="{FCDC4A33-DF6B-4E9A-BBC4-6C7118BD1324}" type="pres">
      <dgm:prSet presAssocID="{A140C835-0A89-47B3-BDFE-D989DA6640FC}" presName="linNode" presStyleCnt="0"/>
      <dgm:spPr/>
    </dgm:pt>
    <dgm:pt modelId="{CB4E5FAC-3D64-42BD-9042-7D85395CD3DB}" type="pres">
      <dgm:prSet presAssocID="{A140C835-0A89-47B3-BDFE-D989DA6640FC}" presName="parentText" presStyleLbl="node1" presStyleIdx="0" presStyleCnt="2">
        <dgm:presLayoutVars>
          <dgm:chMax val="1"/>
          <dgm:bulletEnabled val="1"/>
        </dgm:presLayoutVars>
      </dgm:prSet>
      <dgm:spPr/>
      <dgm:t>
        <a:bodyPr/>
        <a:lstStyle/>
        <a:p>
          <a:endParaRPr lang="es-ES"/>
        </a:p>
      </dgm:t>
    </dgm:pt>
    <dgm:pt modelId="{5BB59674-332A-428A-8547-439CFB7404DE}" type="pres">
      <dgm:prSet presAssocID="{A140C835-0A89-47B3-BDFE-D989DA6640FC}" presName="descendantText" presStyleLbl="alignAccFollowNode1" presStyleIdx="0" presStyleCnt="2">
        <dgm:presLayoutVars>
          <dgm:bulletEnabled val="1"/>
        </dgm:presLayoutVars>
      </dgm:prSet>
      <dgm:spPr/>
      <dgm:t>
        <a:bodyPr/>
        <a:lstStyle/>
        <a:p>
          <a:endParaRPr lang="es-ES"/>
        </a:p>
      </dgm:t>
    </dgm:pt>
    <dgm:pt modelId="{0F1BCB34-7D32-46F2-A9DF-43C94DB3D462}" type="pres">
      <dgm:prSet presAssocID="{F3578738-7EDA-4CAB-A879-0B3EE91B1480}" presName="sp" presStyleCnt="0"/>
      <dgm:spPr/>
    </dgm:pt>
    <dgm:pt modelId="{AF49CCEF-AEC2-4461-ACE7-85ECD4E48E90}" type="pres">
      <dgm:prSet presAssocID="{58A0BF10-3BA9-4244-BC71-DD9AD08F44B8}" presName="linNode" presStyleCnt="0"/>
      <dgm:spPr/>
    </dgm:pt>
    <dgm:pt modelId="{2D6BEB83-7B9F-4395-B9C2-5A3D87C20306}" type="pres">
      <dgm:prSet presAssocID="{58A0BF10-3BA9-4244-BC71-DD9AD08F44B8}" presName="parentText" presStyleLbl="node1" presStyleIdx="1" presStyleCnt="2">
        <dgm:presLayoutVars>
          <dgm:chMax val="1"/>
          <dgm:bulletEnabled val="1"/>
        </dgm:presLayoutVars>
      </dgm:prSet>
      <dgm:spPr/>
      <dgm:t>
        <a:bodyPr/>
        <a:lstStyle/>
        <a:p>
          <a:endParaRPr lang="es-ES"/>
        </a:p>
      </dgm:t>
    </dgm:pt>
    <dgm:pt modelId="{694AE725-E963-4B19-A519-72A7A87A93AF}" type="pres">
      <dgm:prSet presAssocID="{58A0BF10-3BA9-4244-BC71-DD9AD08F44B8}" presName="descendantText" presStyleLbl="alignAccFollowNode1" presStyleIdx="1" presStyleCnt="2" custLinFactNeighborX="0" custLinFactNeighborY="743">
        <dgm:presLayoutVars>
          <dgm:bulletEnabled val="1"/>
        </dgm:presLayoutVars>
      </dgm:prSet>
      <dgm:spPr/>
      <dgm:t>
        <a:bodyPr/>
        <a:lstStyle/>
        <a:p>
          <a:endParaRPr lang="es-ES"/>
        </a:p>
      </dgm:t>
    </dgm:pt>
  </dgm:ptLst>
  <dgm:cxnLst>
    <dgm:cxn modelId="{53E22FC9-0CD5-4898-98D7-52E49B866DA9}" type="presOf" srcId="{D8A40305-DEBD-4671-85FE-ACFE17431383}" destId="{694AE725-E963-4B19-A519-72A7A87A93AF}" srcOrd="0" destOrd="0" presId="urn:microsoft.com/office/officeart/2005/8/layout/vList5"/>
    <dgm:cxn modelId="{FE2D3B7D-7592-4D4E-8B52-A39930F752C0}" srcId="{12613740-8FE1-43BF-A020-ECCDF16C2A1E}" destId="{58A0BF10-3BA9-4244-BC71-DD9AD08F44B8}" srcOrd="1" destOrd="0" parTransId="{3887F6A3-77ED-4AE6-8C0D-D28646FF89D7}" sibTransId="{EDAE2CA7-A45B-4A96-AF54-4F2B02E2654F}"/>
    <dgm:cxn modelId="{154036F2-80AA-4F1D-A918-407356FC8487}" type="presOf" srcId="{12613740-8FE1-43BF-A020-ECCDF16C2A1E}" destId="{D83A133A-5B76-4698-9B50-3E67177BB6F8}" srcOrd="0" destOrd="0" presId="urn:microsoft.com/office/officeart/2005/8/layout/vList5"/>
    <dgm:cxn modelId="{DFDFEB7C-277B-4CCB-9003-D8F526BB58D4}" srcId="{58A0BF10-3BA9-4244-BC71-DD9AD08F44B8}" destId="{EB9B2507-AEFD-41C4-8C80-E752041C9586}" srcOrd="1" destOrd="0" parTransId="{EBDE817F-A028-49D6-B5E9-9E5D3818D667}" sibTransId="{D0D08C8B-2223-4B12-A7D9-7C6554088356}"/>
    <dgm:cxn modelId="{35BF8745-A5B0-428D-BE2F-2C7D46BD666F}" type="presOf" srcId="{CBBB7B35-C8B6-4B6D-BADB-73222C4E218C}" destId="{5BB59674-332A-428A-8547-439CFB7404DE}" srcOrd="0" destOrd="1" presId="urn:microsoft.com/office/officeart/2005/8/layout/vList5"/>
    <dgm:cxn modelId="{AA4C74B5-4037-4373-A36B-B1DE7DC80C22}" srcId="{12613740-8FE1-43BF-A020-ECCDF16C2A1E}" destId="{A140C835-0A89-47B3-BDFE-D989DA6640FC}" srcOrd="0" destOrd="0" parTransId="{EE9D29C3-CEA7-432E-88AD-1045A5DD2501}" sibTransId="{F3578738-7EDA-4CAB-A879-0B3EE91B1480}"/>
    <dgm:cxn modelId="{0C3A005A-8064-45F1-A97F-1137854FE7C6}" type="presOf" srcId="{35299AC5-B5EB-41D0-BBC1-974CB3766813}" destId="{5BB59674-332A-428A-8547-439CFB7404DE}" srcOrd="0" destOrd="0" presId="urn:microsoft.com/office/officeart/2005/8/layout/vList5"/>
    <dgm:cxn modelId="{D2BE7C16-8361-4D7A-843A-D16C2902BEF4}" srcId="{A140C835-0A89-47B3-BDFE-D989DA6640FC}" destId="{217AB7FC-B903-4EC2-A13D-3A8718114468}" srcOrd="2" destOrd="0" parTransId="{1C56BEBA-C541-4115-8A79-43B57BD5F3F4}" sibTransId="{0C28BAF0-A137-4A4E-BC5D-A25E92BA23D9}"/>
    <dgm:cxn modelId="{6A778564-6ACB-4C07-B8E5-7E054F10C305}" srcId="{58A0BF10-3BA9-4244-BC71-DD9AD08F44B8}" destId="{D8A40305-DEBD-4671-85FE-ACFE17431383}" srcOrd="0" destOrd="0" parTransId="{0BB26FB5-0824-4CAD-9D59-287AA7140526}" sibTransId="{CBAF6C2E-554F-4A5C-BF18-40F08342DC94}"/>
    <dgm:cxn modelId="{817EF02A-6630-45AE-A04D-D013293872C6}" srcId="{A140C835-0A89-47B3-BDFE-D989DA6640FC}" destId="{CBBB7B35-C8B6-4B6D-BADB-73222C4E218C}" srcOrd="1" destOrd="0" parTransId="{CEC23B64-AA65-4372-8AB1-F3D153AF4E2A}" sibTransId="{4EC35101-B5F7-47D2-94E7-E2EEE15FF14B}"/>
    <dgm:cxn modelId="{C5E0059B-1F39-4322-948A-5C8F74815E94}" srcId="{A140C835-0A89-47B3-BDFE-D989DA6640FC}" destId="{57DB76CD-E5B9-47B0-BF12-643384DC5FE8}" srcOrd="3" destOrd="0" parTransId="{E0A45360-69C5-4C51-9F9B-825E287FFD7D}" sibTransId="{FEA76866-BE16-41EF-B51B-5E8CA4B18F33}"/>
    <dgm:cxn modelId="{F582CBED-0E0F-4678-B152-A469F8E6F098}" type="presOf" srcId="{EB9B2507-AEFD-41C4-8C80-E752041C9586}" destId="{694AE725-E963-4B19-A519-72A7A87A93AF}" srcOrd="0" destOrd="1" presId="urn:microsoft.com/office/officeart/2005/8/layout/vList5"/>
    <dgm:cxn modelId="{8EDF4A49-B5BC-4909-8AD0-E6CE5A9EA6B6}" type="presOf" srcId="{57DB76CD-E5B9-47B0-BF12-643384DC5FE8}" destId="{5BB59674-332A-428A-8547-439CFB7404DE}" srcOrd="0" destOrd="3" presId="urn:microsoft.com/office/officeart/2005/8/layout/vList5"/>
    <dgm:cxn modelId="{D60CECBF-08C2-4453-B093-5037F5E2255F}" type="presOf" srcId="{A140C835-0A89-47B3-BDFE-D989DA6640FC}" destId="{CB4E5FAC-3D64-42BD-9042-7D85395CD3DB}" srcOrd="0" destOrd="0" presId="urn:microsoft.com/office/officeart/2005/8/layout/vList5"/>
    <dgm:cxn modelId="{467E190C-FA03-429B-8956-9A4B9F281302}" srcId="{A140C835-0A89-47B3-BDFE-D989DA6640FC}" destId="{35299AC5-B5EB-41D0-BBC1-974CB3766813}" srcOrd="0" destOrd="0" parTransId="{634BFA0D-A2F7-48D7-92AD-4374D3DFAC9C}" sibTransId="{C43142E7-923A-437C-BE25-DF57F20DE946}"/>
    <dgm:cxn modelId="{F56316B5-1D85-4CC9-A1F5-E4142EC79D5B}" type="presOf" srcId="{217AB7FC-B903-4EC2-A13D-3A8718114468}" destId="{5BB59674-332A-428A-8547-439CFB7404DE}" srcOrd="0" destOrd="2" presId="urn:microsoft.com/office/officeart/2005/8/layout/vList5"/>
    <dgm:cxn modelId="{D03FF256-96A5-484A-B195-411F81F798DD}" type="presOf" srcId="{58A0BF10-3BA9-4244-BC71-DD9AD08F44B8}" destId="{2D6BEB83-7B9F-4395-B9C2-5A3D87C20306}" srcOrd="0" destOrd="0" presId="urn:microsoft.com/office/officeart/2005/8/layout/vList5"/>
    <dgm:cxn modelId="{4BA5A994-1DDB-4642-9ADA-837A416ADA0B}" type="presParOf" srcId="{D83A133A-5B76-4698-9B50-3E67177BB6F8}" destId="{FCDC4A33-DF6B-4E9A-BBC4-6C7118BD1324}" srcOrd="0" destOrd="0" presId="urn:microsoft.com/office/officeart/2005/8/layout/vList5"/>
    <dgm:cxn modelId="{0623C5DE-C0F8-46D1-BB30-02F1002D5599}" type="presParOf" srcId="{FCDC4A33-DF6B-4E9A-BBC4-6C7118BD1324}" destId="{CB4E5FAC-3D64-42BD-9042-7D85395CD3DB}" srcOrd="0" destOrd="0" presId="urn:microsoft.com/office/officeart/2005/8/layout/vList5"/>
    <dgm:cxn modelId="{940B5AD5-AAB9-4B4D-BF4D-B272FD26AB66}" type="presParOf" srcId="{FCDC4A33-DF6B-4E9A-BBC4-6C7118BD1324}" destId="{5BB59674-332A-428A-8547-439CFB7404DE}" srcOrd="1" destOrd="0" presId="urn:microsoft.com/office/officeart/2005/8/layout/vList5"/>
    <dgm:cxn modelId="{EFC6563C-C2B0-4D18-B7FB-9C3A91088DD7}" type="presParOf" srcId="{D83A133A-5B76-4698-9B50-3E67177BB6F8}" destId="{0F1BCB34-7D32-46F2-A9DF-43C94DB3D462}" srcOrd="1" destOrd="0" presId="urn:microsoft.com/office/officeart/2005/8/layout/vList5"/>
    <dgm:cxn modelId="{9DE66EE7-6B1F-4C1E-A986-D6D5D695372B}" type="presParOf" srcId="{D83A133A-5B76-4698-9B50-3E67177BB6F8}" destId="{AF49CCEF-AEC2-4461-ACE7-85ECD4E48E90}" srcOrd="2" destOrd="0" presId="urn:microsoft.com/office/officeart/2005/8/layout/vList5"/>
    <dgm:cxn modelId="{6566BDF0-6886-40A3-84BE-6C204E755578}" type="presParOf" srcId="{AF49CCEF-AEC2-4461-ACE7-85ECD4E48E90}" destId="{2D6BEB83-7B9F-4395-B9C2-5A3D87C20306}" srcOrd="0" destOrd="0" presId="urn:microsoft.com/office/officeart/2005/8/layout/vList5"/>
    <dgm:cxn modelId="{65F18BE2-388B-4BE1-BC02-964710DAE9D9}" type="presParOf" srcId="{AF49CCEF-AEC2-4461-ACE7-85ECD4E48E90}" destId="{694AE725-E963-4B19-A519-72A7A87A93A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s-ES" sz="1300" kern="1200" smtClean="0"/>
            <a:t>Libertades al tomar decisiones.</a:t>
          </a:r>
          <a:endParaRPr lang="es-ES" sz="1300" kern="1200"/>
        </a:p>
        <a:p>
          <a:pPr marL="114300" lvl="1" indent="-114300" algn="l" defTabSz="577850" rtl="0">
            <a:lnSpc>
              <a:spcPct val="90000"/>
            </a:lnSpc>
            <a:spcBef>
              <a:spcPct val="0"/>
            </a:spcBef>
            <a:spcAft>
              <a:spcPct val="15000"/>
            </a:spcAft>
            <a:buChar char="••"/>
          </a:pPr>
          <a:r>
            <a:rPr lang="es-ES" sz="1300" kern="1200" smtClean="0"/>
            <a:t>Libertad al elegir el horario de trabajo y la forma de realizarlo.</a:t>
          </a:r>
          <a:endParaRPr lang="es-ES" sz="1300" kern="1200"/>
        </a:p>
        <a:p>
          <a:pPr marL="114300" lvl="1" indent="-114300" algn="l" defTabSz="577850" rtl="0">
            <a:lnSpc>
              <a:spcPct val="90000"/>
            </a:lnSpc>
            <a:spcBef>
              <a:spcPct val="0"/>
            </a:spcBef>
            <a:spcAft>
              <a:spcPct val="15000"/>
            </a:spcAft>
            <a:buChar char="••"/>
          </a:pPr>
          <a:r>
            <a:rPr lang="es-ES" sz="1300" kern="1200" smtClean="0"/>
            <a:t>Bajos impuestos (solo IRPF).</a:t>
          </a:r>
          <a:endParaRPr lang="es-ES" sz="1300" kern="1200"/>
        </a:p>
        <a:p>
          <a:pPr marL="114300" lvl="1" indent="-114300" algn="l" defTabSz="577850" rtl="0">
            <a:lnSpc>
              <a:spcPct val="90000"/>
            </a:lnSpc>
            <a:spcBef>
              <a:spcPct val="0"/>
            </a:spcBef>
            <a:spcAft>
              <a:spcPct val="15000"/>
            </a:spcAft>
            <a:buChar char="••"/>
          </a:pPr>
          <a:r>
            <a:rPr lang="es-ES" sz="1300" b="1" kern="1200" dirty="0" smtClean="0"/>
            <a:t>Sin límite de capital</a:t>
          </a:r>
          <a:r>
            <a:rPr lang="es-ES" sz="1300" kern="1200" dirty="0" smtClean="0"/>
            <a:t>.</a:t>
          </a:r>
          <a:endParaRPr lang="es-ES" sz="13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54245"/>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s-ES" sz="1300" b="1" kern="1200" dirty="0" smtClean="0"/>
            <a:t>Responsabilidad ilimitada </a:t>
          </a:r>
          <a:r>
            <a:rPr lang="es-ES" sz="1300" kern="1200" dirty="0" smtClean="0"/>
            <a:t>sobre las deudas de la empresa.</a:t>
          </a:r>
          <a:endParaRPr lang="es-ES" sz="1300" kern="1200" dirty="0"/>
        </a:p>
        <a:p>
          <a:pPr marL="114300" lvl="1" indent="-114300" algn="l" defTabSz="577850" rtl="0">
            <a:lnSpc>
              <a:spcPct val="90000"/>
            </a:lnSpc>
            <a:spcBef>
              <a:spcPct val="0"/>
            </a:spcBef>
            <a:spcAft>
              <a:spcPct val="15000"/>
            </a:spcAft>
            <a:buChar char="••"/>
          </a:pPr>
          <a:r>
            <a:rPr lang="es-ES" sz="1300" kern="1200" smtClean="0"/>
            <a:t>Dificultades en el traspaso de la empresa a otra persona.</a:t>
          </a:r>
          <a:endParaRPr lang="es-ES" sz="1300" kern="1200"/>
        </a:p>
        <a:p>
          <a:pPr marL="114300" lvl="1" indent="-114300" algn="l" defTabSz="577850" rtl="0">
            <a:lnSpc>
              <a:spcPct val="90000"/>
            </a:lnSpc>
            <a:spcBef>
              <a:spcPct val="0"/>
            </a:spcBef>
            <a:spcAft>
              <a:spcPct val="15000"/>
            </a:spcAft>
            <a:buChar char="••"/>
          </a:pPr>
          <a:r>
            <a:rPr lang="es-ES" sz="1300" b="1" kern="1200" dirty="0" smtClean="0"/>
            <a:t>Sin distinción entre beneficios personales y empresariales.</a:t>
          </a:r>
          <a:endParaRPr lang="es-ES" sz="1300" b="1" kern="1200" dirty="0"/>
        </a:p>
      </dsp:txBody>
      <dsp:txXfrm rot="-5400000">
        <a:off x="1415605" y="2771320"/>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47242"/>
          <a:ext cx="3932237" cy="13936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Unión de personas para realizar una actividad empresarial.</a:t>
          </a:r>
        </a:p>
        <a:p>
          <a:pPr lvl="0" algn="l" defTabSz="889000" rtl="0">
            <a:lnSpc>
              <a:spcPct val="90000"/>
            </a:lnSpc>
            <a:spcBef>
              <a:spcPct val="0"/>
            </a:spcBef>
            <a:spcAft>
              <a:spcPct val="35000"/>
            </a:spcAft>
          </a:pPr>
          <a:r>
            <a:rPr lang="es-ES" sz="2000" kern="1200" dirty="0" smtClean="0"/>
            <a:t>Estructura y funcionamiento democrático.</a:t>
          </a:r>
        </a:p>
      </dsp:txBody>
      <dsp:txXfrm>
        <a:off x="68031" y="115273"/>
        <a:ext cx="3796175" cy="1257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38"/>
          <a:ext cx="3932237" cy="7480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Empresas con un único propietario</a:t>
          </a:r>
          <a:endParaRPr lang="es-ES" sz="2000" kern="1200" dirty="0"/>
        </a:p>
      </dsp:txBody>
      <dsp:txXfrm>
        <a:off x="36518" y="36556"/>
        <a:ext cx="3859201" cy="6750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s-ES" sz="1600" kern="1200" dirty="0" smtClean="0"/>
            <a:t>Libertades al tomar decisiones.</a:t>
          </a:r>
          <a:endParaRPr lang="es-ES" sz="1600" kern="1200" dirty="0"/>
        </a:p>
        <a:p>
          <a:pPr marL="171450" lvl="1" indent="-171450" algn="l" defTabSz="711200" rtl="0">
            <a:lnSpc>
              <a:spcPct val="90000"/>
            </a:lnSpc>
            <a:spcBef>
              <a:spcPct val="0"/>
            </a:spcBef>
            <a:spcAft>
              <a:spcPct val="15000"/>
            </a:spcAft>
            <a:buChar char="••"/>
          </a:pPr>
          <a:r>
            <a:rPr lang="es-ES" sz="1600" kern="1200" dirty="0" smtClean="0"/>
            <a:t>Libertad al elegir el horario de trabajo </a:t>
          </a:r>
          <a:r>
            <a:rPr lang="es-ES" sz="1600" i="0" kern="1200" dirty="0" smtClean="0"/>
            <a:t>y la forma de realizarlo.</a:t>
          </a:r>
          <a:endParaRPr lang="es-ES" sz="1600" i="0" kern="1200" dirty="0"/>
        </a:p>
        <a:p>
          <a:pPr marL="171450" lvl="1" indent="-171450" algn="l" defTabSz="711200" rtl="0">
            <a:lnSpc>
              <a:spcPct val="90000"/>
            </a:lnSpc>
            <a:spcBef>
              <a:spcPct val="0"/>
            </a:spcBef>
            <a:spcAft>
              <a:spcPct val="15000"/>
            </a:spcAft>
            <a:buChar char="••"/>
          </a:pPr>
          <a:r>
            <a:rPr lang="es-ES" sz="1600" kern="1200" dirty="0" smtClean="0"/>
            <a:t>Bajos impuestos.</a:t>
          </a:r>
          <a:endParaRPr lang="es-ES" sz="1600" kern="1200" dirty="0"/>
        </a:p>
        <a:p>
          <a:pPr marL="171450" lvl="1" indent="-171450" algn="l" defTabSz="711200" rtl="0">
            <a:lnSpc>
              <a:spcPct val="90000"/>
            </a:lnSpc>
            <a:spcBef>
              <a:spcPct val="0"/>
            </a:spcBef>
            <a:spcAft>
              <a:spcPct val="15000"/>
            </a:spcAft>
            <a:buChar char="••"/>
          </a:pPr>
          <a:r>
            <a:rPr lang="es-ES" sz="1600" b="1" kern="1200" dirty="0" smtClean="0"/>
            <a:t>Sin límite </a:t>
          </a:r>
          <a:r>
            <a:rPr lang="es-ES" sz="1600" kern="1200" dirty="0" smtClean="0"/>
            <a:t>de capital.</a:t>
          </a:r>
          <a:endParaRPr lang="es-ES" sz="16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68098"/>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s-ES" sz="1600" b="1" kern="1200" dirty="0" smtClean="0"/>
            <a:t>Responsabilidad ilimitada </a:t>
          </a:r>
          <a:r>
            <a:rPr lang="es-ES" sz="1600" kern="1200" dirty="0" smtClean="0"/>
            <a:t>individual sobre las deudas de la empresa.</a:t>
          </a:r>
          <a:endParaRPr lang="es-ES" sz="1600" kern="1200" dirty="0"/>
        </a:p>
        <a:p>
          <a:pPr marL="171450" lvl="1" indent="-171450" algn="l" defTabSz="711200" rtl="0">
            <a:lnSpc>
              <a:spcPct val="90000"/>
            </a:lnSpc>
            <a:spcBef>
              <a:spcPct val="0"/>
            </a:spcBef>
            <a:spcAft>
              <a:spcPct val="15000"/>
            </a:spcAft>
            <a:buChar char="••"/>
          </a:pPr>
          <a:r>
            <a:rPr lang="es-ES" sz="1600" b="1" kern="1200" dirty="0" smtClean="0"/>
            <a:t>División de beneficios </a:t>
          </a:r>
          <a:r>
            <a:rPr lang="es-ES" sz="1600" kern="1200" dirty="0" smtClean="0"/>
            <a:t>entre los propietarios.</a:t>
          </a:r>
          <a:endParaRPr lang="es-ES" sz="1600" kern="1200" dirty="0"/>
        </a:p>
      </dsp:txBody>
      <dsp:txXfrm rot="-5400000">
        <a:off x="1415605" y="2785173"/>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670"/>
          <a:ext cx="3932237" cy="13721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Empresas con más de un propietario.</a:t>
          </a:r>
        </a:p>
        <a:p>
          <a:pPr lvl="0" algn="l" defTabSz="889000" rtl="0">
            <a:lnSpc>
              <a:spcPct val="90000"/>
            </a:lnSpc>
            <a:spcBef>
              <a:spcPct val="0"/>
            </a:spcBef>
            <a:spcAft>
              <a:spcPct val="35000"/>
            </a:spcAft>
          </a:pPr>
          <a:r>
            <a:rPr lang="es-ES" sz="2000" kern="1200" dirty="0" smtClean="0"/>
            <a:t>Objetivo: Repartir los beneficios.</a:t>
          </a:r>
        </a:p>
      </dsp:txBody>
      <dsp:txXfrm>
        <a:off x="66982" y="67652"/>
        <a:ext cx="3798273" cy="12381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b="1" kern="1200" dirty="0" smtClean="0"/>
            <a:t>Responsabilidad limitada </a:t>
          </a:r>
          <a:r>
            <a:rPr lang="es-ES" sz="1400" kern="1200" dirty="0" smtClean="0"/>
            <a:t>al capital aportado.</a:t>
          </a:r>
          <a:endParaRPr lang="es-ES" sz="1400" kern="1200" dirty="0"/>
        </a:p>
        <a:p>
          <a:pPr marL="114300" lvl="1" indent="-114300" algn="l" defTabSz="622300" rtl="0">
            <a:lnSpc>
              <a:spcPct val="90000"/>
            </a:lnSpc>
            <a:spcBef>
              <a:spcPct val="0"/>
            </a:spcBef>
            <a:spcAft>
              <a:spcPct val="15000"/>
            </a:spcAft>
            <a:buChar char="••"/>
          </a:pPr>
          <a:r>
            <a:rPr lang="es-ES" sz="1400" kern="1200" dirty="0" smtClean="0"/>
            <a:t>Los socios no responden a las deudas con su patrimonio.</a:t>
          </a:r>
          <a:endParaRPr lang="es-ES" sz="1400" kern="1200" dirty="0"/>
        </a:p>
        <a:p>
          <a:pPr marL="114300" lvl="1" indent="-114300" algn="l" defTabSz="622300" rtl="0">
            <a:lnSpc>
              <a:spcPct val="90000"/>
            </a:lnSpc>
            <a:spcBef>
              <a:spcPct val="0"/>
            </a:spcBef>
            <a:spcAft>
              <a:spcPct val="15000"/>
            </a:spcAft>
            <a:buChar char="••"/>
          </a:pPr>
          <a:r>
            <a:rPr lang="es-ES" sz="1400" kern="1200" dirty="0" smtClean="0"/>
            <a:t>Puede crearse como una sociedad </a:t>
          </a:r>
          <a:r>
            <a:rPr lang="es-ES" sz="1400" b="1" kern="1200" dirty="0" smtClean="0"/>
            <a:t>unipersonal</a:t>
          </a:r>
          <a:r>
            <a:rPr lang="es-ES" sz="1400" b="0" kern="1200" dirty="0" smtClean="0"/>
            <a:t>.</a:t>
          </a:r>
          <a:endParaRPr lang="es-ES" sz="14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68098"/>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b="1" kern="1200" dirty="0" smtClean="0"/>
            <a:t>Límite</a:t>
          </a:r>
          <a:r>
            <a:rPr lang="es-ES" sz="1400" kern="1200" dirty="0" smtClean="0"/>
            <a:t> de capital de 3000€.</a:t>
          </a:r>
          <a:endParaRPr lang="es-ES" sz="1400" kern="1200" dirty="0"/>
        </a:p>
        <a:p>
          <a:pPr marL="114300" lvl="1" indent="-114300" algn="l" defTabSz="622300" rtl="0">
            <a:lnSpc>
              <a:spcPct val="90000"/>
            </a:lnSpc>
            <a:spcBef>
              <a:spcPct val="0"/>
            </a:spcBef>
            <a:spcAft>
              <a:spcPct val="15000"/>
            </a:spcAft>
            <a:buChar char="••"/>
          </a:pPr>
          <a:r>
            <a:rPr lang="es-ES" sz="1400" kern="1200" dirty="0" smtClean="0"/>
            <a:t>Impuesto sobre </a:t>
          </a:r>
          <a:r>
            <a:rPr lang="es-ES" sz="1400" b="1" kern="1200" dirty="0" smtClean="0"/>
            <a:t>sociedades</a:t>
          </a:r>
          <a:r>
            <a:rPr lang="es-ES" sz="1400" kern="1200" dirty="0" smtClean="0"/>
            <a:t>.</a:t>
          </a:r>
          <a:endParaRPr lang="es-ES" sz="1400" kern="1200" dirty="0"/>
        </a:p>
      </dsp:txBody>
      <dsp:txXfrm rot="-5400000">
        <a:off x="1415605" y="2785173"/>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670"/>
          <a:ext cx="3932237" cy="13721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Capital dividido en particiones por las aportaciones de los socios.</a:t>
          </a:r>
        </a:p>
      </dsp:txBody>
      <dsp:txXfrm>
        <a:off x="66982" y="67652"/>
        <a:ext cx="3798273" cy="12381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s-ES" sz="1700" b="1" kern="1200" dirty="0" smtClean="0"/>
            <a:t>Responsabilidad limitada </a:t>
          </a:r>
          <a:r>
            <a:rPr lang="es-ES" sz="1700" kern="1200" dirty="0" smtClean="0"/>
            <a:t>al capital aportado.</a:t>
          </a:r>
          <a:endParaRPr lang="es-ES" sz="1700" kern="1200" dirty="0"/>
        </a:p>
        <a:p>
          <a:pPr marL="171450" lvl="1" indent="-171450" algn="l" defTabSz="755650" rtl="0">
            <a:lnSpc>
              <a:spcPct val="90000"/>
            </a:lnSpc>
            <a:spcBef>
              <a:spcPct val="0"/>
            </a:spcBef>
            <a:spcAft>
              <a:spcPct val="15000"/>
            </a:spcAft>
            <a:buChar char="••"/>
          </a:pPr>
          <a:r>
            <a:rPr lang="es-ES" sz="1700" kern="1200" dirty="0" smtClean="0"/>
            <a:t>Los socios no responden a las deudas de forma personal.</a:t>
          </a:r>
          <a:endParaRPr lang="es-ES" sz="17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68098"/>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s-ES" sz="1700" kern="1200" dirty="0" smtClean="0"/>
            <a:t>Capital </a:t>
          </a:r>
          <a:r>
            <a:rPr lang="es-ES" sz="1700" b="1" kern="1200" dirty="0" smtClean="0"/>
            <a:t>mínimo</a:t>
          </a:r>
          <a:r>
            <a:rPr lang="es-ES" sz="1700" b="0" kern="1200" dirty="0" smtClean="0"/>
            <a:t> de 60000€</a:t>
          </a:r>
          <a:r>
            <a:rPr lang="es-ES" sz="1700" kern="1200" dirty="0" smtClean="0"/>
            <a:t>.</a:t>
          </a:r>
          <a:endParaRPr lang="es-ES" sz="1700" kern="1200" dirty="0"/>
        </a:p>
        <a:p>
          <a:pPr marL="171450" lvl="1" indent="-171450" algn="l" defTabSz="755650" rtl="0">
            <a:lnSpc>
              <a:spcPct val="90000"/>
            </a:lnSpc>
            <a:spcBef>
              <a:spcPct val="0"/>
            </a:spcBef>
            <a:spcAft>
              <a:spcPct val="15000"/>
            </a:spcAft>
            <a:buChar char="••"/>
          </a:pPr>
          <a:r>
            <a:rPr lang="es-ES" sz="1700" kern="1200" dirty="0" smtClean="0"/>
            <a:t>Impuesto sobre </a:t>
          </a:r>
          <a:r>
            <a:rPr lang="es-ES" sz="1700" b="1" u="none" kern="1200" dirty="0" smtClean="0"/>
            <a:t>sociedades</a:t>
          </a:r>
          <a:r>
            <a:rPr lang="es-ES" sz="1700" kern="1200" dirty="0" smtClean="0"/>
            <a:t>.</a:t>
          </a:r>
          <a:endParaRPr lang="es-ES" sz="1700" kern="1200" dirty="0"/>
        </a:p>
      </dsp:txBody>
      <dsp:txXfrm rot="-5400000">
        <a:off x="1415605" y="2785173"/>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DDACC-8D64-465D-8817-AA14E7028EA9}">
      <dsp:nvSpPr>
        <dsp:cNvPr id="0" name=""/>
        <dsp:cNvSpPr/>
      </dsp:nvSpPr>
      <dsp:spPr>
        <a:xfrm>
          <a:off x="0" y="310585"/>
          <a:ext cx="3932237" cy="75230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kern="1200" dirty="0" smtClean="0"/>
            <a:t>Capital dividido en acciones (aportaciones de los socios).</a:t>
          </a:r>
        </a:p>
      </dsp:txBody>
      <dsp:txXfrm>
        <a:off x="36725" y="347310"/>
        <a:ext cx="3858787" cy="6788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9674-332A-428A-8547-439CFB7404DE}">
      <dsp:nvSpPr>
        <dsp:cNvPr id="0" name=""/>
        <dsp:cNvSpPr/>
      </dsp:nvSpPr>
      <dsp:spPr>
        <a:xfrm rot="5400000">
          <a:off x="1741662" y="-92934"/>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b="1" kern="1200" dirty="0" smtClean="0"/>
            <a:t>Responsabilidad limitada </a:t>
          </a:r>
          <a:r>
            <a:rPr lang="es-ES" sz="1400" kern="1200" dirty="0" smtClean="0"/>
            <a:t>al capital aportado.</a:t>
          </a:r>
          <a:endParaRPr lang="es-ES" sz="1400" kern="1200" dirty="0"/>
        </a:p>
        <a:p>
          <a:pPr marL="114300" lvl="1" indent="-114300" algn="l" defTabSz="622300" rtl="0">
            <a:lnSpc>
              <a:spcPct val="90000"/>
            </a:lnSpc>
            <a:spcBef>
              <a:spcPct val="0"/>
            </a:spcBef>
            <a:spcAft>
              <a:spcPct val="15000"/>
            </a:spcAft>
            <a:buChar char="••"/>
          </a:pPr>
          <a:r>
            <a:rPr lang="es-ES" sz="1400" kern="1200" dirty="0" smtClean="0"/>
            <a:t>Cierran pocas empresas de este tipo.</a:t>
          </a:r>
          <a:endParaRPr lang="es-ES" sz="1400" kern="1200" dirty="0"/>
        </a:p>
        <a:p>
          <a:pPr marL="114300" lvl="1" indent="-114300" algn="l" defTabSz="622300" rtl="0">
            <a:lnSpc>
              <a:spcPct val="90000"/>
            </a:lnSpc>
            <a:spcBef>
              <a:spcPct val="0"/>
            </a:spcBef>
            <a:spcAft>
              <a:spcPct val="15000"/>
            </a:spcAft>
            <a:buChar char="••"/>
          </a:pPr>
          <a:r>
            <a:rPr lang="es-ES" sz="1400" kern="1200" dirty="0" smtClean="0"/>
            <a:t>Baja voluntaria de los socios.</a:t>
          </a:r>
          <a:endParaRPr lang="es-ES" sz="1400" kern="1200" dirty="0"/>
        </a:p>
        <a:p>
          <a:pPr marL="114300" lvl="1" indent="-114300" algn="l" defTabSz="622300" rtl="0">
            <a:lnSpc>
              <a:spcPct val="90000"/>
            </a:lnSpc>
            <a:spcBef>
              <a:spcPct val="0"/>
            </a:spcBef>
            <a:spcAft>
              <a:spcPct val="15000"/>
            </a:spcAft>
            <a:buChar char="••"/>
          </a:pPr>
          <a:r>
            <a:rPr lang="es-ES" sz="1400" kern="1200" dirty="0" smtClean="0"/>
            <a:t>Funcionamiento democrático.</a:t>
          </a:r>
          <a:endParaRPr lang="es-ES" sz="1400" kern="1200" dirty="0"/>
        </a:p>
      </dsp:txBody>
      <dsp:txXfrm rot="-5400000">
        <a:off x="1415605" y="324141"/>
        <a:ext cx="2425613" cy="1682481"/>
      </dsp:txXfrm>
    </dsp:sp>
    <dsp:sp modelId="{CB4E5FAC-3D64-42BD-9042-7D85395CD3DB}">
      <dsp:nvSpPr>
        <dsp:cNvPr id="0" name=""/>
        <dsp:cNvSpPr/>
      </dsp:nvSpPr>
      <dsp:spPr>
        <a:xfrm>
          <a:off x="0" y="58"/>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Ventajas:</a:t>
          </a:r>
          <a:endParaRPr lang="es-ES" sz="1500" kern="1200"/>
        </a:p>
      </dsp:txBody>
      <dsp:txXfrm>
        <a:off x="69104" y="69162"/>
        <a:ext cx="1277397" cy="2192439"/>
      </dsp:txXfrm>
    </dsp:sp>
    <dsp:sp modelId="{694AE725-E963-4B19-A519-72A7A87A93AF}">
      <dsp:nvSpPr>
        <dsp:cNvPr id="0" name=""/>
        <dsp:cNvSpPr/>
      </dsp:nvSpPr>
      <dsp:spPr>
        <a:xfrm rot="5400000">
          <a:off x="1741662" y="2368098"/>
          <a:ext cx="1864517" cy="251663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kern="1200" dirty="0" smtClean="0"/>
            <a:t>Capital depende de los estatutos.</a:t>
          </a:r>
          <a:endParaRPr lang="es-ES" sz="1400" kern="1200" dirty="0"/>
        </a:p>
        <a:p>
          <a:pPr marL="114300" lvl="1" indent="-114300" algn="l" defTabSz="622300" rtl="0">
            <a:lnSpc>
              <a:spcPct val="90000"/>
            </a:lnSpc>
            <a:spcBef>
              <a:spcPct val="0"/>
            </a:spcBef>
            <a:spcAft>
              <a:spcPct val="15000"/>
            </a:spcAft>
            <a:buChar char="••"/>
          </a:pPr>
          <a:r>
            <a:rPr lang="es-ES" sz="1400" kern="1200" dirty="0" smtClean="0"/>
            <a:t>Impuesto sobre </a:t>
          </a:r>
          <a:r>
            <a:rPr lang="es-ES" sz="1400" b="1" u="none" kern="1200" dirty="0" smtClean="0"/>
            <a:t>sociedades (régimen especial)</a:t>
          </a:r>
          <a:r>
            <a:rPr lang="es-ES" sz="1400" kern="1200" dirty="0" smtClean="0"/>
            <a:t>.</a:t>
          </a:r>
          <a:endParaRPr lang="es-ES" sz="1400" kern="1200" dirty="0"/>
        </a:p>
      </dsp:txBody>
      <dsp:txXfrm rot="-5400000">
        <a:off x="1415605" y="2785173"/>
        <a:ext cx="2425613" cy="1682481"/>
      </dsp:txXfrm>
    </dsp:sp>
    <dsp:sp modelId="{2D6BEB83-7B9F-4395-B9C2-5A3D87C20306}">
      <dsp:nvSpPr>
        <dsp:cNvPr id="0" name=""/>
        <dsp:cNvSpPr/>
      </dsp:nvSpPr>
      <dsp:spPr>
        <a:xfrm>
          <a:off x="0" y="2447237"/>
          <a:ext cx="1415605" cy="23306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s-ES" sz="1500" kern="1200" smtClean="0"/>
            <a:t>Desventajas:</a:t>
          </a:r>
          <a:endParaRPr lang="es-ES" sz="1500" kern="1200"/>
        </a:p>
      </dsp:txBody>
      <dsp:txXfrm>
        <a:off x="69104" y="2516341"/>
        <a:ext cx="1277397" cy="21924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4A9D9-E35C-463E-817F-44C39DFFD93F}" type="datetimeFigureOut">
              <a:rPr lang="es-ES" smtClean="0"/>
              <a:t>27/09/2021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0CE65B-A295-4FF8-999E-8B3052C4C925}" type="slidenum">
              <a:rPr lang="es-ES" smtClean="0"/>
              <a:t>‹Nº›</a:t>
            </a:fld>
            <a:endParaRPr lang="es-ES"/>
          </a:p>
        </p:txBody>
      </p:sp>
    </p:spTree>
    <p:extLst>
      <p:ext uri="{BB962C8B-B14F-4D97-AF65-F5344CB8AC3E}">
        <p14:creationId xmlns:p14="http://schemas.microsoft.com/office/powerpoint/2010/main" val="1328173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B850BDBC-4B5C-41B6-B189-AF8A6DB42E20}" type="slidenum">
              <a:t>3</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26545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359E5AA4-CF66-4327-840B-81E3874CB82A}" type="slidenum">
              <a:t>4</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108032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EF3D04B3-0205-4A01-BD96-B842C3E5C066}" type="slidenum">
              <a:t>5</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285730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4A280594-8384-4044-9203-5E3D3327AAD1}" type="slidenum">
              <a:t>6</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394514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F5DD7B8A-5025-40B2-A07C-D784F09CE424}" type="slidenum">
              <a:t>7</a:t>
            </a:fld>
            <a:endParaRPr lang="es-ES"/>
          </a:p>
        </p:txBody>
      </p:sp>
      <p:sp>
        <p:nvSpPr>
          <p:cNvPr id="2" name="Marcador de imagen de diapositiva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ES"/>
          </a:p>
        </p:txBody>
      </p:sp>
    </p:spTree>
    <p:extLst>
      <p:ext uri="{BB962C8B-B14F-4D97-AF65-F5344CB8AC3E}">
        <p14:creationId xmlns:p14="http://schemas.microsoft.com/office/powerpoint/2010/main" val="1661103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728940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68062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83424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016500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92412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048982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856347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88831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409919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A84B0F3-D9B4-46BC-9DFF-F8CB84525975}" type="datetimeFigureOut">
              <a:rPr lang="es-ES" smtClean="0"/>
              <a:t>27/09/2021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1574286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A84B0F3-D9B4-46BC-9DFF-F8CB84525975}" type="datetimeFigureOut">
              <a:rPr lang="es-ES" smtClean="0"/>
              <a:t>27/09/2021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397660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A84B0F3-D9B4-46BC-9DFF-F8CB84525975}" type="datetimeFigureOut">
              <a:rPr lang="es-ES" smtClean="0"/>
              <a:t>27/09/2021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9053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A84B0F3-D9B4-46BC-9DFF-F8CB84525975}" type="datetimeFigureOut">
              <a:rPr lang="es-ES" smtClean="0"/>
              <a:t>27/09/2021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402092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84B0F3-D9B4-46BC-9DFF-F8CB84525975}" type="datetimeFigureOut">
              <a:rPr lang="es-ES" smtClean="0"/>
              <a:t>27/09/2021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91447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A84B0F3-D9B4-46BC-9DFF-F8CB84525975}" type="datetimeFigureOut">
              <a:rPr lang="es-ES" smtClean="0"/>
              <a:t>27/09/2021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327039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A84B0F3-D9B4-46BC-9DFF-F8CB84525975}" type="datetimeFigureOut">
              <a:rPr lang="es-ES" smtClean="0"/>
              <a:t>27/09/2021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46EE97-9783-432B-BEA2-34A687D21202}" type="slidenum">
              <a:rPr lang="es-ES" smtClean="0"/>
              <a:t>‹Nº›</a:t>
            </a:fld>
            <a:endParaRPr lang="es-ES"/>
          </a:p>
        </p:txBody>
      </p:sp>
    </p:spTree>
    <p:extLst>
      <p:ext uri="{BB962C8B-B14F-4D97-AF65-F5344CB8AC3E}">
        <p14:creationId xmlns:p14="http://schemas.microsoft.com/office/powerpoint/2010/main" val="227557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84B0F3-D9B4-46BC-9DFF-F8CB84525975}" type="datetimeFigureOut">
              <a:rPr lang="es-ES" smtClean="0"/>
              <a:t>27/09/2021</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46EE97-9783-432B-BEA2-34A687D21202}" type="slidenum">
              <a:rPr lang="es-ES" smtClean="0"/>
              <a:t>‹Nº›</a:t>
            </a:fld>
            <a:endParaRPr lang="es-ES"/>
          </a:p>
        </p:txBody>
      </p:sp>
    </p:spTree>
    <p:extLst>
      <p:ext uri="{BB962C8B-B14F-4D97-AF65-F5344CB8AC3E}">
        <p14:creationId xmlns:p14="http://schemas.microsoft.com/office/powerpoint/2010/main" val="13269238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8.jp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19.jp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0.jpg"/><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1.jpg"/><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22.jpeg"/><Relationship Id="rId2" Type="http://schemas.openxmlformats.org/officeDocument/2006/relationships/diagramData" Target="../diagrams/data9.xml"/><Relationship Id="rId1" Type="http://schemas.openxmlformats.org/officeDocument/2006/relationships/slideLayout" Target="../slideLayouts/slideLayout9.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036959"/>
            <a:ext cx="9388905" cy="4154984"/>
          </a:xfrm>
          <a:prstGeom prst="rect">
            <a:avLst/>
          </a:prstGeom>
          <a:noFill/>
        </p:spPr>
        <p:txBody>
          <a:bodyPr wrap="square" rtlCol="0">
            <a:spAutoFit/>
          </a:bodyPr>
          <a:lstStyle/>
          <a:p>
            <a:pPr algn="ctr"/>
            <a:r>
              <a:rPr lang="es-ES" sz="8800" dirty="0" smtClean="0">
                <a:effectLst>
                  <a:glow rad="63500">
                    <a:schemeClr val="bg1">
                      <a:lumMod val="65000"/>
                      <a:alpha val="40000"/>
                    </a:schemeClr>
                  </a:glow>
                  <a:reflection blurRad="6350" stA="22000" endPos="47000" dir="5400000" sy="-100000" algn="bl" rotWithShape="0"/>
                </a:effectLst>
              </a:rPr>
              <a:t>Introducción a la Gestión 		  Empresarial</a:t>
            </a:r>
            <a:endParaRPr lang="es-ES" sz="8800" dirty="0">
              <a:effectLst>
                <a:glow rad="63500">
                  <a:schemeClr val="bg1">
                    <a:lumMod val="65000"/>
                    <a:alpha val="40000"/>
                  </a:schemeClr>
                </a:glow>
                <a:reflection blurRad="6350" stA="22000" endPos="47000" dir="5400000" sy="-100000" algn="bl" rotWithShape="0"/>
              </a:effectLst>
            </a:endParaRPr>
          </a:p>
        </p:txBody>
      </p:sp>
      <p:sp>
        <p:nvSpPr>
          <p:cNvPr id="6" name="CuadroTexto 5"/>
          <p:cNvSpPr txBox="1"/>
          <p:nvPr/>
        </p:nvSpPr>
        <p:spPr>
          <a:xfrm>
            <a:off x="360004" y="5657671"/>
            <a:ext cx="5978769" cy="1200329"/>
          </a:xfrm>
          <a:prstGeom prst="rect">
            <a:avLst/>
          </a:prstGeom>
          <a:noFill/>
        </p:spPr>
        <p:txBody>
          <a:bodyPr wrap="square" rtlCol="0">
            <a:spAutoFit/>
          </a:bodyPr>
          <a:lstStyle/>
          <a:p>
            <a:r>
              <a:rPr lang="es-ES" dirty="0" smtClean="0"/>
              <a:t>Presentado por:</a:t>
            </a:r>
          </a:p>
          <a:p>
            <a:r>
              <a:rPr lang="es-ES" dirty="0" smtClean="0"/>
              <a:t>Juan Francisco Hernández Domínguez</a:t>
            </a:r>
          </a:p>
          <a:p>
            <a:r>
              <a:rPr lang="es-ES" dirty="0" smtClean="0"/>
              <a:t>Antonio Manuel Carrasco Rojo</a:t>
            </a:r>
          </a:p>
          <a:p>
            <a:r>
              <a:rPr lang="es-ES" dirty="0" smtClean="0"/>
              <a:t>David Bernal Navarrete</a:t>
            </a:r>
          </a:p>
        </p:txBody>
      </p:sp>
    </p:spTree>
    <p:extLst>
      <p:ext uri="{BB962C8B-B14F-4D97-AF65-F5344CB8AC3E}">
        <p14:creationId xmlns:p14="http://schemas.microsoft.com/office/powerpoint/2010/main" val="377831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6603E-2EA3-414C-BE34-BB9FDAC565AF}"/>
              </a:ext>
            </a:extLst>
          </p:cNvPr>
          <p:cNvSpPr>
            <a:spLocks noGrp="1"/>
          </p:cNvSpPr>
          <p:nvPr>
            <p:ph type="ctrTitle"/>
          </p:nvPr>
        </p:nvSpPr>
        <p:spPr>
          <a:xfrm>
            <a:off x="946352" y="156026"/>
            <a:ext cx="8559598" cy="555435"/>
          </a:xfrm>
        </p:spPr>
        <p:txBody>
          <a:bodyPr>
            <a:normAutofit fontScale="90000"/>
          </a:bodyPr>
          <a:lstStyle/>
          <a:p>
            <a:r>
              <a:rPr lang="es-ES" sz="2800" dirty="0"/>
              <a:t>SISTEMAS DE </a:t>
            </a:r>
            <a:r>
              <a:rPr lang="es-ES" sz="2800" dirty="0" smtClean="0"/>
              <a:t>INFORMACIÓN BÁSICOS </a:t>
            </a:r>
            <a:r>
              <a:rPr lang="es-ES" sz="2800" dirty="0"/>
              <a:t>DE UNA EMPRESA</a:t>
            </a:r>
          </a:p>
        </p:txBody>
      </p:sp>
      <p:sp>
        <p:nvSpPr>
          <p:cNvPr id="27" name="CuadroTexto 26">
            <a:extLst>
              <a:ext uri="{FF2B5EF4-FFF2-40B4-BE49-F238E27FC236}">
                <a16:creationId xmlns:a16="http://schemas.microsoft.com/office/drawing/2014/main" id="{F0E34D54-AA0F-41C0-87BE-DD4DBB409B06}"/>
              </a:ext>
            </a:extLst>
          </p:cNvPr>
          <p:cNvSpPr txBox="1"/>
          <p:nvPr/>
        </p:nvSpPr>
        <p:spPr>
          <a:xfrm>
            <a:off x="5711092" y="836557"/>
            <a:ext cx="6118958" cy="5355312"/>
          </a:xfrm>
          <a:prstGeom prst="rect">
            <a:avLst/>
          </a:prstGeom>
          <a:noFill/>
        </p:spPr>
        <p:txBody>
          <a:bodyPr wrap="square">
            <a:spAutoFit/>
          </a:bodyPr>
          <a:lstStyle/>
          <a:p>
            <a:r>
              <a:rPr lang="es-ES" dirty="0"/>
              <a:t>En cuanto a los sistemas de información básicos de una empresa, encontramos:</a:t>
            </a:r>
          </a:p>
          <a:p>
            <a:pPr algn="l" fontAlgn="base"/>
            <a:r>
              <a:rPr lang="es-ES" b="1" dirty="0">
                <a:solidFill>
                  <a:srgbClr val="000000"/>
                </a:solidFill>
                <a:effectLst/>
                <a:latin typeface="inherit"/>
              </a:rPr>
              <a:t>-Sistemas de procesamiento de </a:t>
            </a:r>
            <a:r>
              <a:rPr lang="es-ES" b="1" dirty="0" smtClean="0">
                <a:solidFill>
                  <a:srgbClr val="000000"/>
                </a:solidFill>
                <a:effectLst/>
                <a:latin typeface="inherit"/>
              </a:rPr>
              <a:t>transacciones (TPS</a:t>
            </a:r>
            <a:r>
              <a:rPr lang="es-ES" b="1" dirty="0">
                <a:solidFill>
                  <a:srgbClr val="000000"/>
                </a:solidFill>
                <a:effectLst/>
                <a:latin typeface="inherit"/>
              </a:rPr>
              <a:t>)</a:t>
            </a:r>
            <a:endParaRPr lang="es-ES" b="1" dirty="0">
              <a:solidFill>
                <a:srgbClr val="000000"/>
              </a:solidFill>
              <a:effectLst/>
              <a:latin typeface="GT-Eesti-Pro"/>
            </a:endParaRPr>
          </a:p>
          <a:p>
            <a:r>
              <a:rPr lang="es-ES" b="0" i="0" dirty="0">
                <a:solidFill>
                  <a:srgbClr val="000000"/>
                </a:solidFill>
                <a:effectLst/>
                <a:latin typeface="GT-Eesti-Pro"/>
              </a:rPr>
              <a:t>Sistemas empresariales básicos que sirven al nivel operacional de la organización.</a:t>
            </a:r>
            <a:endParaRPr lang="es-ES" dirty="0"/>
          </a:p>
          <a:p>
            <a:pPr algn="l" fontAlgn="base"/>
            <a:r>
              <a:rPr lang="es-ES" b="1" dirty="0">
                <a:solidFill>
                  <a:srgbClr val="000000"/>
                </a:solidFill>
                <a:effectLst/>
                <a:latin typeface="inherit"/>
              </a:rPr>
              <a:t>-Sistemas de control de procesos de </a:t>
            </a:r>
            <a:r>
              <a:rPr lang="es-ES" b="1" dirty="0" smtClean="0">
                <a:solidFill>
                  <a:srgbClr val="000000"/>
                </a:solidFill>
                <a:effectLst/>
                <a:latin typeface="inherit"/>
              </a:rPr>
              <a:t>negocio (</a:t>
            </a:r>
            <a:r>
              <a:rPr lang="es-ES" b="1" i="0" dirty="0">
                <a:solidFill>
                  <a:srgbClr val="000000"/>
                </a:solidFill>
                <a:effectLst/>
                <a:latin typeface="GT-Eesti-Pro"/>
              </a:rPr>
              <a:t>BPM</a:t>
            </a:r>
            <a:r>
              <a:rPr lang="es-ES" b="0" i="0" dirty="0">
                <a:solidFill>
                  <a:srgbClr val="000000"/>
                </a:solidFill>
                <a:effectLst/>
                <a:latin typeface="GT-Eesti-Pro"/>
              </a:rPr>
              <a:t> </a:t>
            </a:r>
            <a:r>
              <a:rPr lang="es-ES" b="1" dirty="0">
                <a:solidFill>
                  <a:srgbClr val="000000"/>
                </a:solidFill>
                <a:effectLst/>
                <a:latin typeface="inherit"/>
              </a:rPr>
              <a:t>)</a:t>
            </a:r>
            <a:endParaRPr lang="es-ES" b="1" dirty="0">
              <a:solidFill>
                <a:srgbClr val="000000"/>
              </a:solidFill>
              <a:latin typeface="GT-Eesti-Pro"/>
            </a:endParaRPr>
          </a:p>
          <a:p>
            <a:pPr algn="l" fontAlgn="base"/>
            <a:r>
              <a:rPr lang="es-ES" dirty="0">
                <a:solidFill>
                  <a:srgbClr val="000000"/>
                </a:solidFill>
                <a:latin typeface="GT-Eesti-Pro"/>
              </a:rPr>
              <a:t>M</a:t>
            </a:r>
            <a:r>
              <a:rPr lang="es-ES" b="0" i="0" dirty="0">
                <a:solidFill>
                  <a:srgbClr val="000000"/>
                </a:solidFill>
                <a:effectLst/>
                <a:latin typeface="GT-Eesti-Pro"/>
              </a:rPr>
              <a:t>onitorizan y controlan los procesos industriales o físicos.</a:t>
            </a:r>
            <a:endParaRPr lang="es-ES" dirty="0"/>
          </a:p>
          <a:p>
            <a:pPr algn="l" fontAlgn="base"/>
            <a:r>
              <a:rPr lang="es-ES" b="1" dirty="0">
                <a:solidFill>
                  <a:srgbClr val="000000"/>
                </a:solidFill>
                <a:effectLst/>
                <a:latin typeface="GT-Eesti-Pro"/>
              </a:rPr>
              <a:t>-Sistemas de colaboración </a:t>
            </a:r>
            <a:r>
              <a:rPr lang="es-ES" b="1" dirty="0" smtClean="0">
                <a:solidFill>
                  <a:srgbClr val="000000"/>
                </a:solidFill>
                <a:effectLst/>
                <a:latin typeface="GT-Eesti-Pro"/>
              </a:rPr>
              <a:t>empresarial (</a:t>
            </a:r>
            <a:r>
              <a:rPr lang="es-ES" b="1" i="0" dirty="0">
                <a:solidFill>
                  <a:srgbClr val="000000"/>
                </a:solidFill>
                <a:effectLst/>
                <a:latin typeface="GT-Eesti-Pro"/>
              </a:rPr>
              <a:t>ERP</a:t>
            </a:r>
            <a:r>
              <a:rPr lang="es-ES" b="1" dirty="0">
                <a:solidFill>
                  <a:srgbClr val="000000"/>
                </a:solidFill>
                <a:effectLst/>
                <a:latin typeface="GT-Eesti-Pro"/>
              </a:rPr>
              <a:t>)</a:t>
            </a:r>
            <a:endParaRPr lang="es-ES" dirty="0"/>
          </a:p>
          <a:p>
            <a:r>
              <a:rPr lang="es-ES" dirty="0"/>
              <a:t>Ayudan </a:t>
            </a:r>
            <a:r>
              <a:rPr lang="es-ES" b="0" i="0" dirty="0">
                <a:solidFill>
                  <a:srgbClr val="000000"/>
                </a:solidFill>
                <a:effectLst/>
                <a:latin typeface="GT-Eesti-Pro"/>
              </a:rPr>
              <a:t>a controlar el flujo de información en sus organizaciones.</a:t>
            </a:r>
            <a:endParaRPr lang="es-ES" dirty="0"/>
          </a:p>
          <a:p>
            <a:r>
              <a:rPr lang="es-ES" b="1" dirty="0">
                <a:solidFill>
                  <a:srgbClr val="000000"/>
                </a:solidFill>
                <a:effectLst/>
                <a:latin typeface="GT-Eesti-Pro"/>
              </a:rPr>
              <a:t>-Sistemas de Información de </a:t>
            </a:r>
            <a:r>
              <a:rPr lang="es-ES" b="1" dirty="0" smtClean="0">
                <a:solidFill>
                  <a:srgbClr val="000000"/>
                </a:solidFill>
                <a:effectLst/>
                <a:latin typeface="GT-Eesti-Pro"/>
              </a:rPr>
              <a:t>Gestión (</a:t>
            </a:r>
            <a:r>
              <a:rPr lang="es-ES" b="1" i="0" dirty="0">
                <a:solidFill>
                  <a:srgbClr val="000000"/>
                </a:solidFill>
                <a:effectLst/>
                <a:latin typeface="GT-Eesti-Pro"/>
              </a:rPr>
              <a:t>MIS</a:t>
            </a:r>
            <a:r>
              <a:rPr lang="es-ES" b="1" dirty="0">
                <a:solidFill>
                  <a:srgbClr val="000000"/>
                </a:solidFill>
                <a:effectLst/>
                <a:latin typeface="GT-Eesti-Pro"/>
              </a:rPr>
              <a:t>)</a:t>
            </a:r>
          </a:p>
          <a:p>
            <a:r>
              <a:rPr lang="es-ES" dirty="0">
                <a:solidFill>
                  <a:srgbClr val="000000"/>
                </a:solidFill>
                <a:latin typeface="GT-Eesti-Pro"/>
              </a:rPr>
              <a:t>R</a:t>
            </a:r>
            <a:r>
              <a:rPr lang="es-ES" b="0" i="0" dirty="0">
                <a:solidFill>
                  <a:srgbClr val="000000"/>
                </a:solidFill>
                <a:effectLst/>
                <a:latin typeface="GT-Eesti-Pro"/>
              </a:rPr>
              <a:t>ecopilan y procesan información de diferentes fuentes para ayudar en la toma de decisiones.</a:t>
            </a:r>
            <a:endParaRPr lang="es-ES" dirty="0"/>
          </a:p>
          <a:p>
            <a:r>
              <a:rPr lang="es-ES" b="1" dirty="0">
                <a:solidFill>
                  <a:srgbClr val="000000"/>
                </a:solidFill>
                <a:effectLst/>
                <a:latin typeface="GT-Eesti-Pro"/>
              </a:rPr>
              <a:t>-Sistemas de apoyo a la toma de </a:t>
            </a:r>
            <a:r>
              <a:rPr lang="es-ES" b="1" dirty="0" smtClean="0">
                <a:solidFill>
                  <a:srgbClr val="000000"/>
                </a:solidFill>
                <a:effectLst/>
                <a:latin typeface="GT-Eesti-Pro"/>
              </a:rPr>
              <a:t>decisiones (</a:t>
            </a:r>
            <a:r>
              <a:rPr lang="es-ES" b="1" i="0" dirty="0">
                <a:solidFill>
                  <a:srgbClr val="000000"/>
                </a:solidFill>
                <a:effectLst/>
                <a:latin typeface="GT-Eesti-Pro"/>
              </a:rPr>
              <a:t>DSS</a:t>
            </a:r>
            <a:r>
              <a:rPr lang="es-ES" b="1" dirty="0">
                <a:solidFill>
                  <a:srgbClr val="000000"/>
                </a:solidFill>
                <a:effectLst/>
                <a:latin typeface="GT-Eesti-Pro"/>
              </a:rPr>
              <a:t>)</a:t>
            </a:r>
          </a:p>
          <a:p>
            <a:r>
              <a:rPr lang="es-ES" dirty="0">
                <a:solidFill>
                  <a:srgbClr val="000000"/>
                </a:solidFill>
                <a:latin typeface="GT-Eesti-Pro"/>
              </a:rPr>
              <a:t>Ayuda </a:t>
            </a:r>
            <a:r>
              <a:rPr lang="es-ES" b="0" i="0" dirty="0">
                <a:solidFill>
                  <a:srgbClr val="000000"/>
                </a:solidFill>
                <a:effectLst/>
                <a:latin typeface="GT-Eesti-Pro"/>
              </a:rPr>
              <a:t>a tomar una decisión en el proceso de resolver una problemática semiestructurada.</a:t>
            </a:r>
            <a:endParaRPr lang="es-ES" b="1" dirty="0">
              <a:solidFill>
                <a:srgbClr val="000000"/>
              </a:solidFill>
              <a:effectLst/>
              <a:latin typeface="GT-Eesti-Pro"/>
            </a:endParaRPr>
          </a:p>
          <a:p>
            <a:r>
              <a:rPr lang="es-ES" b="1" dirty="0">
                <a:solidFill>
                  <a:srgbClr val="000000"/>
                </a:solidFill>
                <a:effectLst/>
                <a:latin typeface="GT-Eesti-Pro"/>
              </a:rPr>
              <a:t>-Sistemas de </a:t>
            </a:r>
            <a:r>
              <a:rPr lang="es-ES" b="1">
                <a:solidFill>
                  <a:srgbClr val="000000"/>
                </a:solidFill>
                <a:effectLst/>
                <a:latin typeface="GT-Eesti-Pro"/>
              </a:rPr>
              <a:t>Información </a:t>
            </a:r>
            <a:r>
              <a:rPr lang="es-ES" b="1" smtClean="0">
                <a:solidFill>
                  <a:srgbClr val="000000"/>
                </a:solidFill>
                <a:effectLst/>
                <a:latin typeface="GT-Eesti-Pro"/>
              </a:rPr>
              <a:t>Ejecutiva (</a:t>
            </a:r>
            <a:r>
              <a:rPr lang="es-ES" b="1" i="0" dirty="0">
                <a:solidFill>
                  <a:srgbClr val="000000"/>
                </a:solidFill>
                <a:effectLst/>
                <a:latin typeface="GT-Eesti-Pro"/>
              </a:rPr>
              <a:t>EIS</a:t>
            </a:r>
            <a:r>
              <a:rPr lang="es-ES" b="1" dirty="0">
                <a:solidFill>
                  <a:srgbClr val="000000"/>
                </a:solidFill>
                <a:effectLst/>
                <a:latin typeface="GT-Eesti-Pro"/>
              </a:rPr>
              <a:t>):</a:t>
            </a:r>
          </a:p>
          <a:p>
            <a:r>
              <a:rPr lang="es-ES" b="0" i="0" dirty="0">
                <a:solidFill>
                  <a:srgbClr val="000000"/>
                </a:solidFill>
                <a:effectLst/>
                <a:latin typeface="GT-Eesti-Pro"/>
              </a:rPr>
              <a:t>Proporcionan un acceso rápido a la información interna y externa.</a:t>
            </a:r>
            <a:endParaRPr lang="es-ES" dirty="0"/>
          </a:p>
        </p:txBody>
      </p:sp>
      <p:pic>
        <p:nvPicPr>
          <p:cNvPr id="3" name="Imagen 2">
            <a:extLst>
              <a:ext uri="{FF2B5EF4-FFF2-40B4-BE49-F238E27FC236}">
                <a16:creationId xmlns:a16="http://schemas.microsoft.com/office/drawing/2014/main" id="{F99A75EE-3048-42A8-BB8B-444DE332D06E}"/>
              </a:ext>
            </a:extLst>
          </p:cNvPr>
          <p:cNvPicPr>
            <a:picLocks noChangeAspect="1"/>
          </p:cNvPicPr>
          <p:nvPr/>
        </p:nvPicPr>
        <p:blipFill>
          <a:blip r:embed="rId2"/>
          <a:stretch>
            <a:fillRect/>
          </a:stretch>
        </p:blipFill>
        <p:spPr>
          <a:xfrm>
            <a:off x="606804" y="1141800"/>
            <a:ext cx="5104288" cy="5469382"/>
          </a:xfrm>
          <a:prstGeom prst="rect">
            <a:avLst/>
          </a:prstGeom>
        </p:spPr>
      </p:pic>
    </p:spTree>
    <p:extLst>
      <p:ext uri="{BB962C8B-B14F-4D97-AF65-F5344CB8AC3E}">
        <p14:creationId xmlns:p14="http://schemas.microsoft.com/office/powerpoint/2010/main" val="3565679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esquinas redondeadas 18">
            <a:extLst>
              <a:ext uri="{FF2B5EF4-FFF2-40B4-BE49-F238E27FC236}">
                <a16:creationId xmlns:a16="http://schemas.microsoft.com/office/drawing/2014/main" id="{1B61E577-4892-4569-8C90-9C1D9D26B608}"/>
              </a:ext>
            </a:extLst>
          </p:cNvPr>
          <p:cNvSpPr/>
          <p:nvPr/>
        </p:nvSpPr>
        <p:spPr>
          <a:xfrm>
            <a:off x="2717508" y="4222278"/>
            <a:ext cx="2972817" cy="219788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esquinas redondeadas 19">
            <a:extLst>
              <a:ext uri="{FF2B5EF4-FFF2-40B4-BE49-F238E27FC236}">
                <a16:creationId xmlns:a16="http://schemas.microsoft.com/office/drawing/2014/main" id="{E98BA7EE-9DAA-4D0B-9D43-E194FDFE6003}"/>
              </a:ext>
            </a:extLst>
          </p:cNvPr>
          <p:cNvSpPr/>
          <p:nvPr/>
        </p:nvSpPr>
        <p:spPr>
          <a:xfrm>
            <a:off x="6786375" y="4216119"/>
            <a:ext cx="2972817" cy="219788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esquinas redondeadas 7">
            <a:extLst>
              <a:ext uri="{FF2B5EF4-FFF2-40B4-BE49-F238E27FC236}">
                <a16:creationId xmlns:a16="http://schemas.microsoft.com/office/drawing/2014/main" id="{9C2A83DB-0A4C-48AC-8FA9-DBB27113C36C}"/>
              </a:ext>
            </a:extLst>
          </p:cNvPr>
          <p:cNvSpPr/>
          <p:nvPr/>
        </p:nvSpPr>
        <p:spPr>
          <a:xfrm>
            <a:off x="343008" y="1725153"/>
            <a:ext cx="3763709" cy="217253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D5934FFD-5D38-49B5-A7AC-00F1E8B529DA}"/>
              </a:ext>
            </a:extLst>
          </p:cNvPr>
          <p:cNvSpPr/>
          <p:nvPr/>
        </p:nvSpPr>
        <p:spPr>
          <a:xfrm>
            <a:off x="4868855" y="1699801"/>
            <a:ext cx="2972817" cy="219788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esquinas redondeadas 13">
            <a:extLst>
              <a:ext uri="{FF2B5EF4-FFF2-40B4-BE49-F238E27FC236}">
                <a16:creationId xmlns:a16="http://schemas.microsoft.com/office/drawing/2014/main" id="{E95EA265-E8E5-4DF7-BF7F-885571C659A2}"/>
              </a:ext>
            </a:extLst>
          </p:cNvPr>
          <p:cNvSpPr/>
          <p:nvPr/>
        </p:nvSpPr>
        <p:spPr>
          <a:xfrm>
            <a:off x="8603810" y="1725153"/>
            <a:ext cx="3245182" cy="217253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C56603E-2EA3-414C-BE34-BB9FDAC565AF}"/>
              </a:ext>
            </a:extLst>
          </p:cNvPr>
          <p:cNvSpPr>
            <a:spLocks noGrp="1"/>
          </p:cNvSpPr>
          <p:nvPr>
            <p:ph type="ctrTitle"/>
          </p:nvPr>
        </p:nvSpPr>
        <p:spPr>
          <a:xfrm>
            <a:off x="1277425" y="325295"/>
            <a:ext cx="7326385" cy="555435"/>
          </a:xfrm>
        </p:spPr>
        <p:txBody>
          <a:bodyPr>
            <a:normAutofit/>
          </a:bodyPr>
          <a:lstStyle/>
          <a:p>
            <a:r>
              <a:rPr lang="es-ES" sz="2800" dirty="0"/>
              <a:t>FLUJOS DE </a:t>
            </a:r>
            <a:r>
              <a:rPr lang="es-ES" sz="2800" dirty="0" smtClean="0"/>
              <a:t>INFORMACIÓN </a:t>
            </a:r>
            <a:r>
              <a:rPr lang="es-ES" sz="2800" dirty="0"/>
              <a:t>EN LA EMPRESA</a:t>
            </a:r>
          </a:p>
        </p:txBody>
      </p:sp>
      <p:sp>
        <p:nvSpPr>
          <p:cNvPr id="27" name="CuadroTexto 26">
            <a:extLst>
              <a:ext uri="{FF2B5EF4-FFF2-40B4-BE49-F238E27FC236}">
                <a16:creationId xmlns:a16="http://schemas.microsoft.com/office/drawing/2014/main" id="{F0E34D54-AA0F-41C0-87BE-DD4DBB409B06}"/>
              </a:ext>
            </a:extLst>
          </p:cNvPr>
          <p:cNvSpPr txBox="1"/>
          <p:nvPr/>
        </p:nvSpPr>
        <p:spPr>
          <a:xfrm>
            <a:off x="312489" y="1208604"/>
            <a:ext cx="5895364" cy="369332"/>
          </a:xfrm>
          <a:prstGeom prst="rect">
            <a:avLst/>
          </a:prstGeom>
          <a:noFill/>
        </p:spPr>
        <p:txBody>
          <a:bodyPr wrap="square">
            <a:spAutoFit/>
          </a:bodyPr>
          <a:lstStyle/>
          <a:p>
            <a:r>
              <a:rPr lang="es-ES" dirty="0"/>
              <a:t>La información puede provenir de distintas fuentes:</a:t>
            </a:r>
          </a:p>
        </p:txBody>
      </p:sp>
      <p:sp>
        <p:nvSpPr>
          <p:cNvPr id="6" name="CuadroTexto 5">
            <a:extLst>
              <a:ext uri="{FF2B5EF4-FFF2-40B4-BE49-F238E27FC236}">
                <a16:creationId xmlns:a16="http://schemas.microsoft.com/office/drawing/2014/main" id="{39F0C206-C20B-4E00-B51F-BA9162A50D36}"/>
              </a:ext>
            </a:extLst>
          </p:cNvPr>
          <p:cNvSpPr txBox="1"/>
          <p:nvPr/>
        </p:nvSpPr>
        <p:spPr>
          <a:xfrm>
            <a:off x="9325127" y="1785467"/>
            <a:ext cx="2326575" cy="369332"/>
          </a:xfrm>
          <a:prstGeom prst="rect">
            <a:avLst/>
          </a:prstGeom>
          <a:noFill/>
        </p:spPr>
        <p:txBody>
          <a:bodyPr wrap="square">
            <a:spAutoFit/>
          </a:bodyPr>
          <a:lstStyle/>
          <a:p>
            <a:r>
              <a:rPr lang="es-ES" dirty="0"/>
              <a:t>Encuestas</a:t>
            </a:r>
          </a:p>
        </p:txBody>
      </p:sp>
      <p:sp>
        <p:nvSpPr>
          <p:cNvPr id="7" name="CuadroTexto 6">
            <a:extLst>
              <a:ext uri="{FF2B5EF4-FFF2-40B4-BE49-F238E27FC236}">
                <a16:creationId xmlns:a16="http://schemas.microsoft.com/office/drawing/2014/main" id="{E2EA5F2E-9BC7-40D5-807E-187A6221D2F8}"/>
              </a:ext>
            </a:extLst>
          </p:cNvPr>
          <p:cNvSpPr txBox="1"/>
          <p:nvPr/>
        </p:nvSpPr>
        <p:spPr>
          <a:xfrm>
            <a:off x="532113" y="1786365"/>
            <a:ext cx="3574604" cy="646331"/>
          </a:xfrm>
          <a:prstGeom prst="rect">
            <a:avLst/>
          </a:prstGeom>
          <a:noFill/>
        </p:spPr>
        <p:txBody>
          <a:bodyPr wrap="square">
            <a:spAutoFit/>
          </a:bodyPr>
          <a:lstStyle/>
          <a:p>
            <a:r>
              <a:rPr lang="es-ES" dirty="0"/>
              <a:t>Páginas web de recogida de datos.</a:t>
            </a:r>
          </a:p>
        </p:txBody>
      </p:sp>
      <p:pic>
        <p:nvPicPr>
          <p:cNvPr id="3" name="Imagen 2">
            <a:extLst>
              <a:ext uri="{FF2B5EF4-FFF2-40B4-BE49-F238E27FC236}">
                <a16:creationId xmlns:a16="http://schemas.microsoft.com/office/drawing/2014/main" id="{35151F76-9D28-4002-B54B-A0E7DA2F3C8D}"/>
              </a:ext>
            </a:extLst>
          </p:cNvPr>
          <p:cNvPicPr>
            <a:picLocks noChangeAspect="1"/>
          </p:cNvPicPr>
          <p:nvPr/>
        </p:nvPicPr>
        <p:blipFill>
          <a:blip r:embed="rId2"/>
          <a:stretch>
            <a:fillRect/>
          </a:stretch>
        </p:blipFill>
        <p:spPr>
          <a:xfrm>
            <a:off x="1277425" y="2216909"/>
            <a:ext cx="2244165" cy="1496110"/>
          </a:xfrm>
          <a:prstGeom prst="rect">
            <a:avLst/>
          </a:prstGeom>
        </p:spPr>
      </p:pic>
      <p:pic>
        <p:nvPicPr>
          <p:cNvPr id="4" name="Imagen 3">
            <a:extLst>
              <a:ext uri="{FF2B5EF4-FFF2-40B4-BE49-F238E27FC236}">
                <a16:creationId xmlns:a16="http://schemas.microsoft.com/office/drawing/2014/main" id="{875EA73B-F415-4654-9F5A-91296747F481}"/>
              </a:ext>
            </a:extLst>
          </p:cNvPr>
          <p:cNvPicPr>
            <a:picLocks noChangeAspect="1"/>
          </p:cNvPicPr>
          <p:nvPr/>
        </p:nvPicPr>
        <p:blipFill>
          <a:blip r:embed="rId3"/>
          <a:stretch>
            <a:fillRect/>
          </a:stretch>
        </p:blipFill>
        <p:spPr>
          <a:xfrm>
            <a:off x="5307803" y="2202901"/>
            <a:ext cx="2094919" cy="1510118"/>
          </a:xfrm>
          <a:prstGeom prst="rect">
            <a:avLst/>
          </a:prstGeom>
        </p:spPr>
      </p:pic>
      <p:pic>
        <p:nvPicPr>
          <p:cNvPr id="2052" name="Picture 4" descr="Sabe cuál es el nivel de satisfacción de su cliente? - Cámara Española de  Comercio en República Dominicana">
            <a:extLst>
              <a:ext uri="{FF2B5EF4-FFF2-40B4-BE49-F238E27FC236}">
                <a16:creationId xmlns:a16="http://schemas.microsoft.com/office/drawing/2014/main" id="{3DDA837E-AA9D-4CE0-A5D6-FCC6613ABDB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12102" r="103" b="12981"/>
          <a:stretch/>
        </p:blipFill>
        <p:spPr bwMode="auto">
          <a:xfrm>
            <a:off x="9049723" y="2248787"/>
            <a:ext cx="2353356" cy="1464232"/>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AF7E4A1E-5768-4BF0-B805-B7ED5B5A6CF1}"/>
              </a:ext>
            </a:extLst>
          </p:cNvPr>
          <p:cNvSpPr txBox="1"/>
          <p:nvPr/>
        </p:nvSpPr>
        <p:spPr>
          <a:xfrm>
            <a:off x="5537829" y="1785468"/>
            <a:ext cx="1864893" cy="369332"/>
          </a:xfrm>
          <a:prstGeom prst="rect">
            <a:avLst/>
          </a:prstGeom>
          <a:noFill/>
        </p:spPr>
        <p:txBody>
          <a:bodyPr wrap="square">
            <a:spAutoFit/>
          </a:bodyPr>
          <a:lstStyle/>
          <a:p>
            <a:r>
              <a:rPr lang="es-ES" dirty="0"/>
              <a:t>Web </a:t>
            </a:r>
            <a:r>
              <a:rPr lang="es-ES" dirty="0" err="1"/>
              <a:t>Scrapping</a:t>
            </a:r>
            <a:endParaRPr lang="es-ES" dirty="0"/>
          </a:p>
        </p:txBody>
      </p:sp>
      <p:sp>
        <p:nvSpPr>
          <p:cNvPr id="16" name="CuadroTexto 15">
            <a:extLst>
              <a:ext uri="{FF2B5EF4-FFF2-40B4-BE49-F238E27FC236}">
                <a16:creationId xmlns:a16="http://schemas.microsoft.com/office/drawing/2014/main" id="{8BC221A0-5C69-4C91-8E00-E1D75629BA08}"/>
              </a:ext>
            </a:extLst>
          </p:cNvPr>
          <p:cNvSpPr txBox="1"/>
          <p:nvPr/>
        </p:nvSpPr>
        <p:spPr>
          <a:xfrm>
            <a:off x="3741509" y="4236653"/>
            <a:ext cx="924813" cy="369332"/>
          </a:xfrm>
          <a:prstGeom prst="rect">
            <a:avLst/>
          </a:prstGeom>
          <a:noFill/>
        </p:spPr>
        <p:txBody>
          <a:bodyPr wrap="square">
            <a:spAutoFit/>
          </a:bodyPr>
          <a:lstStyle/>
          <a:p>
            <a:r>
              <a:rPr lang="es-ES" dirty="0"/>
              <a:t>Clientes</a:t>
            </a:r>
          </a:p>
        </p:txBody>
      </p:sp>
      <p:sp>
        <p:nvSpPr>
          <p:cNvPr id="17" name="CuadroTexto 16">
            <a:extLst>
              <a:ext uri="{FF2B5EF4-FFF2-40B4-BE49-F238E27FC236}">
                <a16:creationId xmlns:a16="http://schemas.microsoft.com/office/drawing/2014/main" id="{951545F7-EF34-4EF1-ACC1-1C5652B1AF33}"/>
              </a:ext>
            </a:extLst>
          </p:cNvPr>
          <p:cNvSpPr txBox="1"/>
          <p:nvPr/>
        </p:nvSpPr>
        <p:spPr>
          <a:xfrm>
            <a:off x="6941305" y="4236652"/>
            <a:ext cx="2383822" cy="369332"/>
          </a:xfrm>
          <a:prstGeom prst="rect">
            <a:avLst/>
          </a:prstGeom>
          <a:noFill/>
        </p:spPr>
        <p:txBody>
          <a:bodyPr wrap="square">
            <a:spAutoFit/>
          </a:bodyPr>
          <a:lstStyle/>
          <a:p>
            <a:r>
              <a:rPr lang="es-ES" dirty="0"/>
              <a:t>Espionaje comercial</a:t>
            </a:r>
          </a:p>
        </p:txBody>
      </p:sp>
      <p:pic>
        <p:nvPicPr>
          <p:cNvPr id="9" name="Imagen 8">
            <a:extLst>
              <a:ext uri="{FF2B5EF4-FFF2-40B4-BE49-F238E27FC236}">
                <a16:creationId xmlns:a16="http://schemas.microsoft.com/office/drawing/2014/main" id="{3EC0127A-53C3-48C6-BF9F-E45E534BE5EC}"/>
              </a:ext>
            </a:extLst>
          </p:cNvPr>
          <p:cNvPicPr>
            <a:picLocks noChangeAspect="1"/>
          </p:cNvPicPr>
          <p:nvPr/>
        </p:nvPicPr>
        <p:blipFill>
          <a:blip r:embed="rId5"/>
          <a:stretch>
            <a:fillRect/>
          </a:stretch>
        </p:blipFill>
        <p:spPr>
          <a:xfrm>
            <a:off x="2974648" y="4605985"/>
            <a:ext cx="2458533" cy="1641071"/>
          </a:xfrm>
          <a:prstGeom prst="rect">
            <a:avLst/>
          </a:prstGeom>
        </p:spPr>
      </p:pic>
      <p:pic>
        <p:nvPicPr>
          <p:cNvPr id="10" name="Imagen 9">
            <a:extLst>
              <a:ext uri="{FF2B5EF4-FFF2-40B4-BE49-F238E27FC236}">
                <a16:creationId xmlns:a16="http://schemas.microsoft.com/office/drawing/2014/main" id="{0A6DE7BE-257A-40E3-A1D0-0729F5BC53D4}"/>
              </a:ext>
            </a:extLst>
          </p:cNvPr>
          <p:cNvPicPr>
            <a:picLocks noChangeAspect="1"/>
          </p:cNvPicPr>
          <p:nvPr/>
        </p:nvPicPr>
        <p:blipFill>
          <a:blip r:embed="rId6"/>
          <a:stretch>
            <a:fillRect/>
          </a:stretch>
        </p:blipFill>
        <p:spPr>
          <a:xfrm>
            <a:off x="6941305" y="4677564"/>
            <a:ext cx="2662955" cy="1497912"/>
          </a:xfrm>
          <a:prstGeom prst="rect">
            <a:avLst/>
          </a:prstGeom>
        </p:spPr>
      </p:pic>
    </p:spTree>
    <p:extLst>
      <p:ext uri="{BB962C8B-B14F-4D97-AF65-F5344CB8AC3E}">
        <p14:creationId xmlns:p14="http://schemas.microsoft.com/office/powerpoint/2010/main" val="2387782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9357" y="3121986"/>
            <a:ext cx="7766936" cy="1646302"/>
          </a:xfrm>
        </p:spPr>
        <p:txBody>
          <a:bodyPr/>
          <a:lstStyle/>
          <a:p>
            <a:r>
              <a:rPr lang="es-ES" dirty="0" smtClean="0"/>
              <a:t>Tipos de empresa	</a:t>
            </a:r>
            <a:endParaRPr lang="es-ES" dirty="0"/>
          </a:p>
        </p:txBody>
      </p:sp>
    </p:spTree>
    <p:extLst>
      <p:ext uri="{BB962C8B-B14F-4D97-AF65-F5344CB8AC3E}">
        <p14:creationId xmlns:p14="http://schemas.microsoft.com/office/powerpoint/2010/main" val="944553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870959"/>
            <a:ext cx="5274542" cy="530225"/>
          </a:xfrm>
        </p:spPr>
        <p:txBody>
          <a:bodyPr>
            <a:noAutofit/>
          </a:bodyPr>
          <a:lstStyle/>
          <a:p>
            <a:r>
              <a:rPr lang="es-ES" sz="3600" dirty="0" smtClean="0"/>
              <a:t>Empresario Individual</a:t>
            </a:r>
            <a:endParaRPr lang="es-ES" sz="3600" dirty="0"/>
          </a:p>
        </p:txBody>
      </p:sp>
      <p:pic>
        <p:nvPicPr>
          <p:cNvPr id="7" name="Marcador de posición de imagen 6"/>
          <p:cNvPicPr>
            <a:picLocks noGrp="1" noChangeAspect="1"/>
          </p:cNvPicPr>
          <p:nvPr>
            <p:ph type="pic" idx="1"/>
          </p:nvPr>
        </p:nvPicPr>
        <p:blipFill>
          <a:blip r:embed="rId2">
            <a:extLst>
              <a:ext uri="{28A0092B-C50C-407E-A947-70E740481C1C}">
                <a14:useLocalDpi xmlns:a14="http://schemas.microsoft.com/office/drawing/2010/main" val="0"/>
              </a:ext>
            </a:extLst>
          </a:blip>
          <a:srcRect t="16454" b="16454"/>
          <a:stretch>
            <a:fillRect/>
          </a:stretch>
        </p:blipFill>
        <p:spPr>
          <a:xfrm>
            <a:off x="1983545" y="1971454"/>
            <a:ext cx="9215906" cy="4344939"/>
          </a:xfrm>
        </p:spPr>
      </p:pic>
      <p:graphicFrame>
        <p:nvGraphicFramePr>
          <p:cNvPr id="9" name="Diagrama 8"/>
          <p:cNvGraphicFramePr/>
          <p:nvPr>
            <p:extLst>
              <p:ext uri="{D42A27DB-BD31-4B8C-83A1-F6EECF244321}">
                <p14:modId xmlns:p14="http://schemas.microsoft.com/office/powerpoint/2010/main" val="1830946920"/>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a 10"/>
          <p:cNvGraphicFramePr/>
          <p:nvPr>
            <p:extLst>
              <p:ext uri="{D42A27DB-BD31-4B8C-83A1-F6EECF244321}">
                <p14:modId xmlns:p14="http://schemas.microsoft.com/office/powerpoint/2010/main" val="2330610337"/>
              </p:ext>
            </p:extLst>
          </p:nvPr>
        </p:nvGraphicFramePr>
        <p:xfrm>
          <a:off x="663251" y="762000"/>
          <a:ext cx="3932237" cy="7481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4401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671476"/>
            <a:ext cx="3932237" cy="530225"/>
          </a:xfrm>
        </p:spPr>
        <p:txBody>
          <a:bodyPr>
            <a:noAutofit/>
          </a:bodyPr>
          <a:lstStyle/>
          <a:p>
            <a:pPr algn="ctr"/>
            <a:r>
              <a:rPr lang="es-ES" sz="4000" dirty="0" smtClean="0"/>
              <a:t>Sociedad Civil</a:t>
            </a:r>
            <a:endParaRPr lang="es-ES" sz="4000" dirty="0"/>
          </a:p>
        </p:txBody>
      </p:sp>
      <p:graphicFrame>
        <p:nvGraphicFramePr>
          <p:cNvPr id="9" name="Diagrama 8"/>
          <p:cNvGraphicFramePr/>
          <p:nvPr>
            <p:extLst>
              <p:ext uri="{D42A27DB-BD31-4B8C-83A1-F6EECF244321}">
                <p14:modId xmlns:p14="http://schemas.microsoft.com/office/powerpoint/2010/main" val="3104910678"/>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p:cNvGraphicFramePr/>
          <p:nvPr>
            <p:extLst>
              <p:ext uri="{D42A27DB-BD31-4B8C-83A1-F6EECF244321}">
                <p14:modId xmlns:p14="http://schemas.microsoft.com/office/powerpoint/2010/main" val="2809967776"/>
              </p:ext>
            </p:extLst>
          </p:nvPr>
        </p:nvGraphicFramePr>
        <p:xfrm>
          <a:off x="663251" y="360218"/>
          <a:ext cx="3932237" cy="13734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Imagen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5488" y="1733694"/>
            <a:ext cx="6641652" cy="4429471"/>
          </a:xfrm>
          <a:prstGeom prst="rect">
            <a:avLst/>
          </a:prstGeom>
        </p:spPr>
      </p:pic>
    </p:spTree>
    <p:extLst>
      <p:ext uri="{BB962C8B-B14F-4D97-AF65-F5344CB8AC3E}">
        <p14:creationId xmlns:p14="http://schemas.microsoft.com/office/powerpoint/2010/main" val="1129540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768638"/>
            <a:ext cx="3932237" cy="530225"/>
          </a:xfrm>
        </p:spPr>
        <p:txBody>
          <a:bodyPr>
            <a:noAutofit/>
          </a:bodyPr>
          <a:lstStyle/>
          <a:p>
            <a:pPr algn="ctr"/>
            <a:r>
              <a:rPr lang="es-ES" sz="3600" dirty="0" smtClean="0"/>
              <a:t>Sociedad Limitada</a:t>
            </a:r>
            <a:endParaRPr lang="es-ES" sz="3600" dirty="0"/>
          </a:p>
        </p:txBody>
      </p:sp>
      <p:graphicFrame>
        <p:nvGraphicFramePr>
          <p:cNvPr id="9" name="Diagrama 8"/>
          <p:cNvGraphicFramePr/>
          <p:nvPr>
            <p:extLst>
              <p:ext uri="{D42A27DB-BD31-4B8C-83A1-F6EECF244321}">
                <p14:modId xmlns:p14="http://schemas.microsoft.com/office/powerpoint/2010/main" val="185298192"/>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p:cNvGraphicFramePr/>
          <p:nvPr>
            <p:extLst>
              <p:ext uri="{D42A27DB-BD31-4B8C-83A1-F6EECF244321}">
                <p14:modId xmlns:p14="http://schemas.microsoft.com/office/powerpoint/2010/main" val="2309436567"/>
              </p:ext>
            </p:extLst>
          </p:nvPr>
        </p:nvGraphicFramePr>
        <p:xfrm>
          <a:off x="663251" y="360218"/>
          <a:ext cx="3932237" cy="13734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Imagen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95488" y="2073131"/>
            <a:ext cx="6541883" cy="4099069"/>
          </a:xfrm>
          <a:prstGeom prst="rect">
            <a:avLst/>
          </a:prstGeom>
        </p:spPr>
      </p:pic>
    </p:spTree>
    <p:extLst>
      <p:ext uri="{BB962C8B-B14F-4D97-AF65-F5344CB8AC3E}">
        <p14:creationId xmlns:p14="http://schemas.microsoft.com/office/powerpoint/2010/main" val="661298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803312"/>
            <a:ext cx="3932237" cy="530225"/>
          </a:xfrm>
        </p:spPr>
        <p:txBody>
          <a:bodyPr>
            <a:noAutofit/>
          </a:bodyPr>
          <a:lstStyle/>
          <a:p>
            <a:pPr algn="ctr"/>
            <a:r>
              <a:rPr lang="es-ES" sz="3600" dirty="0" smtClean="0"/>
              <a:t>Sociedad Anónima</a:t>
            </a:r>
            <a:endParaRPr lang="es-ES" sz="3600" dirty="0"/>
          </a:p>
        </p:txBody>
      </p:sp>
      <p:graphicFrame>
        <p:nvGraphicFramePr>
          <p:cNvPr id="9" name="Diagrama 8"/>
          <p:cNvGraphicFramePr/>
          <p:nvPr>
            <p:extLst>
              <p:ext uri="{D42A27DB-BD31-4B8C-83A1-F6EECF244321}">
                <p14:modId xmlns:p14="http://schemas.microsoft.com/office/powerpoint/2010/main" val="1223169896"/>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p:cNvGraphicFramePr/>
          <p:nvPr>
            <p:extLst>
              <p:ext uri="{D42A27DB-BD31-4B8C-83A1-F6EECF244321}">
                <p14:modId xmlns:p14="http://schemas.microsoft.com/office/powerpoint/2010/main" val="563127152"/>
              </p:ext>
            </p:extLst>
          </p:nvPr>
        </p:nvGraphicFramePr>
        <p:xfrm>
          <a:off x="663251" y="360218"/>
          <a:ext cx="3932237" cy="13734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Imagen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5488" y="2398962"/>
            <a:ext cx="6479706" cy="3447406"/>
          </a:xfrm>
          <a:prstGeom prst="rect">
            <a:avLst/>
          </a:prstGeom>
        </p:spPr>
      </p:pic>
    </p:spTree>
    <p:extLst>
      <p:ext uri="{BB962C8B-B14F-4D97-AF65-F5344CB8AC3E}">
        <p14:creationId xmlns:p14="http://schemas.microsoft.com/office/powerpoint/2010/main" val="1032830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95488" y="706943"/>
            <a:ext cx="5569964" cy="530225"/>
          </a:xfrm>
        </p:spPr>
        <p:txBody>
          <a:bodyPr>
            <a:noAutofit/>
          </a:bodyPr>
          <a:lstStyle/>
          <a:p>
            <a:pPr algn="ctr"/>
            <a:r>
              <a:rPr lang="es-ES" sz="3600" dirty="0" smtClean="0"/>
              <a:t>Sociedad cooperativa</a:t>
            </a:r>
            <a:endParaRPr lang="es-ES" sz="3600" dirty="0"/>
          </a:p>
        </p:txBody>
      </p:sp>
      <p:graphicFrame>
        <p:nvGraphicFramePr>
          <p:cNvPr id="9" name="Diagrama 8"/>
          <p:cNvGraphicFramePr/>
          <p:nvPr>
            <p:extLst>
              <p:ext uri="{D42A27DB-BD31-4B8C-83A1-F6EECF244321}">
                <p14:modId xmlns:p14="http://schemas.microsoft.com/office/powerpoint/2010/main" val="3940336433"/>
              </p:ext>
            </p:extLst>
          </p:nvPr>
        </p:nvGraphicFramePr>
        <p:xfrm>
          <a:off x="663251" y="1733694"/>
          <a:ext cx="3932237" cy="4777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p:cNvGraphicFramePr/>
          <p:nvPr>
            <p:extLst>
              <p:ext uri="{D42A27DB-BD31-4B8C-83A1-F6EECF244321}">
                <p14:modId xmlns:p14="http://schemas.microsoft.com/office/powerpoint/2010/main" val="2863586392"/>
              </p:ext>
            </p:extLst>
          </p:nvPr>
        </p:nvGraphicFramePr>
        <p:xfrm>
          <a:off x="663251" y="138545"/>
          <a:ext cx="3932237" cy="14408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AutoShape 2" descr="Qué es una cooperativa de trabajo asociado y cómo funciona"/>
          <p:cNvSpPr>
            <a:spLocks noChangeAspect="1" noChangeArrowheads="1"/>
          </p:cNvSpPr>
          <p:nvPr/>
        </p:nvSpPr>
        <p:spPr bwMode="auto">
          <a:xfrm>
            <a:off x="7664738" y="4538373"/>
            <a:ext cx="2570667" cy="2570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 name="Imagen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5488" y="1981237"/>
            <a:ext cx="6428302" cy="4282856"/>
          </a:xfrm>
          <a:prstGeom prst="rect">
            <a:avLst/>
          </a:prstGeom>
        </p:spPr>
      </p:pic>
    </p:spTree>
    <p:extLst>
      <p:ext uri="{BB962C8B-B14F-4D97-AF65-F5344CB8AC3E}">
        <p14:creationId xmlns:p14="http://schemas.microsoft.com/office/powerpoint/2010/main" val="2496290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94193" y="3262663"/>
            <a:ext cx="7766936" cy="1646302"/>
          </a:xfrm>
        </p:spPr>
        <p:txBody>
          <a:bodyPr/>
          <a:lstStyle/>
          <a:p>
            <a:pPr algn="l"/>
            <a:r>
              <a:rPr lang="es-ES" dirty="0" smtClean="0"/>
              <a:t>Funciones en la gestión empresarial</a:t>
            </a:r>
            <a:endParaRPr lang="es-ES" dirty="0"/>
          </a:p>
        </p:txBody>
      </p:sp>
    </p:spTree>
    <p:extLst>
      <p:ext uri="{BB962C8B-B14F-4D97-AF65-F5344CB8AC3E}">
        <p14:creationId xmlns:p14="http://schemas.microsoft.com/office/powerpoint/2010/main" val="943476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2589" y="4272438"/>
            <a:ext cx="8596667" cy="566738"/>
          </a:xfrm>
        </p:spPr>
        <p:txBody>
          <a:bodyPr>
            <a:normAutofit/>
          </a:bodyPr>
          <a:lstStyle/>
          <a:p>
            <a:r>
              <a:rPr lang="es-ES" sz="2800" dirty="0" smtClean="0"/>
              <a:t>Analizar estrategias</a:t>
            </a:r>
            <a:endParaRPr lang="es-ES" sz="2800" dirty="0"/>
          </a:p>
        </p:txBody>
      </p:sp>
      <p:pic>
        <p:nvPicPr>
          <p:cNvPr id="5" name="Marcador de posición de imagen 4"/>
          <p:cNvPicPr>
            <a:picLocks noGrp="1" noChangeAspect="1"/>
          </p:cNvPicPr>
          <p:nvPr>
            <p:ph type="pic" idx="1"/>
          </p:nvPr>
        </p:nvPicPr>
        <p:blipFill>
          <a:blip r:embed="rId2">
            <a:extLst>
              <a:ext uri="{28A0092B-C50C-407E-A947-70E740481C1C}">
                <a14:useLocalDpi xmlns:a14="http://schemas.microsoft.com/office/drawing/2010/main" val="0"/>
              </a:ext>
            </a:extLst>
          </a:blip>
          <a:srcRect t="15922" b="15922"/>
          <a:stretch>
            <a:fillRect/>
          </a:stretch>
        </p:blipFill>
        <p:spPr>
          <a:xfrm>
            <a:off x="522589" y="426720"/>
            <a:ext cx="8596668" cy="3845718"/>
          </a:xfrm>
        </p:spPr>
      </p:pic>
      <p:sp>
        <p:nvSpPr>
          <p:cNvPr id="4" name="Marcador de texto 3"/>
          <p:cNvSpPr>
            <a:spLocks noGrp="1"/>
          </p:cNvSpPr>
          <p:nvPr>
            <p:ph type="body" sz="half" idx="2"/>
          </p:nvPr>
        </p:nvSpPr>
        <p:spPr>
          <a:xfrm>
            <a:off x="522588" y="4839176"/>
            <a:ext cx="8596667" cy="1646030"/>
          </a:xfrm>
        </p:spPr>
        <p:txBody>
          <a:bodyPr>
            <a:noAutofit/>
          </a:bodyPr>
          <a:lstStyle/>
          <a:p>
            <a:pPr marL="285750" indent="-285750">
              <a:buFont typeface="Arial" panose="020B0604020202020204" pitchFamily="34" charset="0"/>
              <a:buChar char="•"/>
            </a:pPr>
            <a:r>
              <a:rPr lang="es-ES" sz="1600" dirty="0" smtClean="0"/>
              <a:t>Se deben estudiar las oportunidades y ventajas de nuestra empresa respecto a otras.</a:t>
            </a:r>
          </a:p>
          <a:p>
            <a:pPr marL="285750" indent="-285750">
              <a:buFont typeface="Arial" panose="020B0604020202020204" pitchFamily="34" charset="0"/>
              <a:buChar char="•"/>
            </a:pPr>
            <a:r>
              <a:rPr lang="es-ES" sz="1600" dirty="0" smtClean="0"/>
              <a:t>Investigar las debilidades de la empresa, a la vez que se investigar otras empresas para conocer el tipo de estrategia que usan.</a:t>
            </a:r>
          </a:p>
          <a:p>
            <a:pPr marL="285750" indent="-285750">
              <a:buFont typeface="Arial" panose="020B0604020202020204" pitchFamily="34" charset="0"/>
              <a:buChar char="•"/>
            </a:pPr>
            <a:r>
              <a:rPr lang="es-ES" sz="1600" dirty="0" smtClean="0"/>
              <a:t>Analizar el mercado de nuestro sector y de los sectores relevantes para el nuestro.</a:t>
            </a:r>
            <a:endParaRPr lang="es-ES" sz="1600" dirty="0"/>
          </a:p>
        </p:txBody>
      </p:sp>
    </p:spTree>
    <p:extLst>
      <p:ext uri="{BB962C8B-B14F-4D97-AF65-F5344CB8AC3E}">
        <p14:creationId xmlns:p14="http://schemas.microsoft.com/office/powerpoint/2010/main" val="2515972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839635" y="581025"/>
            <a:ext cx="8596668" cy="676275"/>
          </a:xfrm>
        </p:spPr>
        <p:txBody>
          <a:bodyPr>
            <a:normAutofit fontScale="90000"/>
          </a:bodyPr>
          <a:lstStyle/>
          <a:p>
            <a:r>
              <a:rPr lang="es-ES" dirty="0" smtClean="0"/>
              <a:t>Índice</a:t>
            </a:r>
            <a:endParaRPr lang="es-ES" dirty="0"/>
          </a:p>
        </p:txBody>
      </p:sp>
      <p:sp>
        <p:nvSpPr>
          <p:cNvPr id="5" name="Marcador de texto 4"/>
          <p:cNvSpPr>
            <a:spLocks noGrp="1"/>
          </p:cNvSpPr>
          <p:nvPr>
            <p:ph type="body" idx="1"/>
          </p:nvPr>
        </p:nvSpPr>
        <p:spPr>
          <a:xfrm>
            <a:off x="677335" y="1285875"/>
            <a:ext cx="8596668" cy="4755487"/>
          </a:xfrm>
        </p:spPr>
        <p:txBody>
          <a:bodyPr/>
          <a:lstStyle/>
          <a:p>
            <a:pPr marL="342900" indent="-342900">
              <a:buFont typeface="+mj-lt"/>
              <a:buAutoNum type="arabicPeriod"/>
            </a:pPr>
            <a:r>
              <a:rPr lang="es-ES" dirty="0" smtClean="0"/>
              <a:t>Concepto de Sistemas de Información</a:t>
            </a:r>
          </a:p>
          <a:p>
            <a:pPr marL="342900" indent="-342900">
              <a:buFont typeface="+mj-lt"/>
              <a:buAutoNum type="arabicPeriod"/>
            </a:pPr>
            <a:r>
              <a:rPr lang="es-ES" dirty="0" smtClean="0"/>
              <a:t>Elementos de un Sistema de Información</a:t>
            </a:r>
          </a:p>
          <a:p>
            <a:pPr marL="342900" indent="-342900">
              <a:buFont typeface="+mj-lt"/>
              <a:buAutoNum type="arabicPeriod"/>
            </a:pPr>
            <a:r>
              <a:rPr lang="es-ES" dirty="0" smtClean="0"/>
              <a:t>Concepto de Empresa</a:t>
            </a:r>
          </a:p>
          <a:p>
            <a:pPr marL="342900" indent="-342900">
              <a:buFont typeface="+mj-lt"/>
              <a:buAutoNum type="arabicPeriod"/>
            </a:pPr>
            <a:endParaRPr lang="es-ES" dirty="0" smtClean="0"/>
          </a:p>
          <a:p>
            <a:pPr marL="342900" indent="-342900">
              <a:buFont typeface="+mj-lt"/>
              <a:buAutoNum type="arabicPeriod"/>
            </a:pPr>
            <a:r>
              <a:rPr lang="es-ES" dirty="0" smtClean="0"/>
              <a:t>Estructura de una Empresa</a:t>
            </a:r>
          </a:p>
          <a:p>
            <a:pPr marL="342900" indent="-342900">
              <a:buFont typeface="+mj-lt"/>
              <a:buAutoNum type="arabicPeriod"/>
            </a:pPr>
            <a:r>
              <a:rPr lang="es-ES" dirty="0" smtClean="0"/>
              <a:t>Sistemas de Información básicos de las Empresas</a:t>
            </a:r>
          </a:p>
          <a:p>
            <a:pPr marL="342900" indent="-342900">
              <a:buFont typeface="+mj-lt"/>
              <a:buAutoNum type="arabicPeriod"/>
            </a:pPr>
            <a:r>
              <a:rPr lang="es-ES" dirty="0" smtClean="0"/>
              <a:t>Flujos de Información en la Empresa</a:t>
            </a:r>
          </a:p>
          <a:p>
            <a:pPr marL="342900" indent="-342900">
              <a:buFont typeface="+mj-lt"/>
              <a:buAutoNum type="arabicPeriod"/>
            </a:pPr>
            <a:endParaRPr lang="es-ES" dirty="0" smtClean="0"/>
          </a:p>
          <a:p>
            <a:pPr marL="342900" indent="-342900">
              <a:buFont typeface="+mj-lt"/>
              <a:buAutoNum type="arabicPeriod"/>
            </a:pPr>
            <a:r>
              <a:rPr lang="es-ES" dirty="0" smtClean="0"/>
              <a:t>Tipos de Empresa</a:t>
            </a:r>
          </a:p>
          <a:p>
            <a:pPr marL="342900" indent="-342900">
              <a:buFont typeface="+mj-lt"/>
              <a:buAutoNum type="arabicPeriod"/>
            </a:pPr>
            <a:r>
              <a:rPr lang="es-ES" dirty="0" smtClean="0"/>
              <a:t>Funciones en la Gestión Empresarial</a:t>
            </a:r>
          </a:p>
          <a:p>
            <a:pPr marL="342900" indent="-342900">
              <a:buFont typeface="+mj-lt"/>
              <a:buAutoNum type="arabicPeriod"/>
            </a:pPr>
            <a:r>
              <a:rPr lang="es-ES" dirty="0" smtClean="0"/>
              <a:t>Principio de Sinergia</a:t>
            </a:r>
            <a:endParaRPr lang="es-ES" dirty="0"/>
          </a:p>
        </p:txBody>
      </p:sp>
    </p:spTree>
    <p:extLst>
      <p:ext uri="{BB962C8B-B14F-4D97-AF65-F5344CB8AC3E}">
        <p14:creationId xmlns:p14="http://schemas.microsoft.com/office/powerpoint/2010/main" val="2144666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546253"/>
            <a:ext cx="8596667" cy="566738"/>
          </a:xfrm>
        </p:spPr>
        <p:txBody>
          <a:bodyPr>
            <a:noAutofit/>
          </a:bodyPr>
          <a:lstStyle/>
          <a:p>
            <a:r>
              <a:rPr lang="es-ES" sz="3600" dirty="0" smtClean="0"/>
              <a:t>Gestionar la organización</a:t>
            </a:r>
            <a:endParaRPr lang="es-ES" sz="3600" dirty="0"/>
          </a:p>
        </p:txBody>
      </p:sp>
      <p:sp>
        <p:nvSpPr>
          <p:cNvPr id="4" name="Marcador de texto 3"/>
          <p:cNvSpPr>
            <a:spLocks noGrp="1"/>
          </p:cNvSpPr>
          <p:nvPr>
            <p:ph type="body" sz="half" idx="2"/>
          </p:nvPr>
        </p:nvSpPr>
        <p:spPr>
          <a:xfrm>
            <a:off x="1" y="1640333"/>
            <a:ext cx="5602546" cy="3438103"/>
          </a:xfrm>
        </p:spPr>
        <p:txBody>
          <a:bodyPr>
            <a:normAutofit fontScale="70000" lnSpcReduction="20000"/>
          </a:bodyPr>
          <a:lstStyle/>
          <a:p>
            <a:pPr marL="285750" indent="-285750">
              <a:buFont typeface="Arial" panose="020B0604020202020204" pitchFamily="34" charset="0"/>
              <a:buChar char="•"/>
            </a:pPr>
            <a:r>
              <a:rPr lang="es-ES" sz="4400" dirty="0" smtClean="0"/>
              <a:t>Controlar y planificar los procesos, anticipándose a los posibles problemas que puedan surgir.</a:t>
            </a:r>
          </a:p>
          <a:p>
            <a:pPr marL="285750" indent="-285750">
              <a:buFont typeface="Arial" panose="020B0604020202020204" pitchFamily="34" charset="0"/>
              <a:buChar char="•"/>
            </a:pPr>
            <a:r>
              <a:rPr lang="es-ES" sz="4400" dirty="0" smtClean="0"/>
              <a:t>Establecer objetivos empresariales para estructurar los recursos alrededor de dicho fin</a:t>
            </a:r>
            <a:r>
              <a:rPr lang="es-ES" sz="2400" dirty="0" smtClean="0"/>
              <a:t>.</a:t>
            </a:r>
            <a:endParaRPr lang="es-ES" sz="24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546" y="111485"/>
            <a:ext cx="3671455" cy="4405746"/>
          </a:xfrm>
          <a:prstGeom prst="rect">
            <a:avLst/>
          </a:prstGeom>
        </p:spPr>
      </p:pic>
    </p:spTree>
    <p:extLst>
      <p:ext uri="{BB962C8B-B14F-4D97-AF65-F5344CB8AC3E}">
        <p14:creationId xmlns:p14="http://schemas.microsoft.com/office/powerpoint/2010/main" val="4224323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6416" y="4306828"/>
            <a:ext cx="8596667" cy="566738"/>
          </a:xfrm>
        </p:spPr>
        <p:txBody>
          <a:bodyPr>
            <a:noAutofit/>
          </a:bodyPr>
          <a:lstStyle/>
          <a:p>
            <a:r>
              <a:rPr lang="es-ES" sz="3200" dirty="0" smtClean="0"/>
              <a:t>Gestionar la información</a:t>
            </a:r>
            <a:endParaRPr lang="es-ES" sz="3200" dirty="0"/>
          </a:p>
        </p:txBody>
      </p:sp>
      <p:sp>
        <p:nvSpPr>
          <p:cNvPr id="4" name="Marcador de texto 3"/>
          <p:cNvSpPr>
            <a:spLocks noGrp="1"/>
          </p:cNvSpPr>
          <p:nvPr>
            <p:ph type="body" sz="half" idx="2"/>
          </p:nvPr>
        </p:nvSpPr>
        <p:spPr>
          <a:xfrm>
            <a:off x="325643" y="4873566"/>
            <a:ext cx="6834814" cy="1696046"/>
          </a:xfrm>
        </p:spPr>
        <p:txBody>
          <a:bodyPr>
            <a:normAutofit fontScale="92500"/>
          </a:bodyPr>
          <a:lstStyle/>
          <a:p>
            <a:pPr marL="285750" indent="-285750">
              <a:buFont typeface="Arial" panose="020B0604020202020204" pitchFamily="34" charset="0"/>
              <a:buChar char="•"/>
            </a:pPr>
            <a:r>
              <a:rPr lang="es-ES" sz="2400" dirty="0" smtClean="0"/>
              <a:t>Uso de sistemas informáticos para garantizar que la información se transite de forma eficiente.</a:t>
            </a:r>
          </a:p>
          <a:p>
            <a:pPr marL="285750" indent="-285750">
              <a:buFont typeface="Arial" panose="020B0604020202020204" pitchFamily="34" charset="0"/>
              <a:buChar char="•"/>
            </a:pPr>
            <a:r>
              <a:rPr lang="es-ES" sz="2400" dirty="0" smtClean="0"/>
              <a:t>Recolección y análisis de la información para su posterior uso en la generación de estrategias.</a:t>
            </a:r>
            <a:endParaRPr lang="es-ES" sz="24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540" y="481099"/>
            <a:ext cx="6392421" cy="3645477"/>
          </a:xfrm>
          <a:prstGeom prst="rect">
            <a:avLst/>
          </a:prstGeom>
        </p:spPr>
      </p:pic>
    </p:spTree>
    <p:extLst>
      <p:ext uri="{BB962C8B-B14F-4D97-AF65-F5344CB8AC3E}">
        <p14:creationId xmlns:p14="http://schemas.microsoft.com/office/powerpoint/2010/main" val="2590046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9427" y="4463588"/>
            <a:ext cx="8596667" cy="566738"/>
          </a:xfrm>
        </p:spPr>
        <p:txBody>
          <a:bodyPr>
            <a:normAutofit/>
          </a:bodyPr>
          <a:lstStyle/>
          <a:p>
            <a:r>
              <a:rPr lang="es-ES" sz="2800" dirty="0" smtClean="0"/>
              <a:t>Gestionar la financiación</a:t>
            </a:r>
            <a:endParaRPr lang="es-ES" sz="2800" dirty="0"/>
          </a:p>
        </p:txBody>
      </p:sp>
      <p:sp>
        <p:nvSpPr>
          <p:cNvPr id="4" name="Marcador de texto 3"/>
          <p:cNvSpPr>
            <a:spLocks noGrp="1"/>
          </p:cNvSpPr>
          <p:nvPr>
            <p:ph type="body" sz="half" idx="2"/>
          </p:nvPr>
        </p:nvSpPr>
        <p:spPr>
          <a:xfrm>
            <a:off x="489427" y="5030326"/>
            <a:ext cx="7008654" cy="1581490"/>
          </a:xfrm>
        </p:spPr>
        <p:txBody>
          <a:bodyPr>
            <a:normAutofit fontScale="92500" lnSpcReduction="10000"/>
          </a:bodyPr>
          <a:lstStyle/>
          <a:p>
            <a:pPr marL="285750" indent="-285750">
              <a:buFont typeface="Arial" panose="020B0604020202020204" pitchFamily="34" charset="0"/>
              <a:buChar char="•"/>
            </a:pPr>
            <a:r>
              <a:rPr lang="es-ES" sz="2400" dirty="0" smtClean="0"/>
              <a:t>Necesidad de un registro contable de los gastos e ingresos de la empresa.</a:t>
            </a:r>
          </a:p>
          <a:p>
            <a:pPr marL="285750" indent="-285750">
              <a:buFont typeface="Arial" panose="020B0604020202020204" pitchFamily="34" charset="0"/>
              <a:buChar char="•"/>
            </a:pPr>
            <a:r>
              <a:rPr lang="es-ES" sz="2400" dirty="0" smtClean="0"/>
              <a:t>Analizar las necesidades económicas de la empresa</a:t>
            </a:r>
          </a:p>
          <a:p>
            <a:pPr marL="285750" indent="-285750">
              <a:buFont typeface="Arial" panose="020B0604020202020204" pitchFamily="34" charset="0"/>
              <a:buChar char="•"/>
            </a:pPr>
            <a:r>
              <a:rPr lang="es-ES" sz="2400" dirty="0" smtClean="0"/>
              <a:t>Evaluar y controlar las opciones disponibles.</a:t>
            </a:r>
            <a:endParaRPr lang="es-ES" sz="24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427" y="689887"/>
            <a:ext cx="5660552" cy="3773701"/>
          </a:xfrm>
          <a:prstGeom prst="rect">
            <a:avLst/>
          </a:prstGeom>
        </p:spPr>
      </p:pic>
    </p:spTree>
    <p:extLst>
      <p:ext uri="{BB962C8B-B14F-4D97-AF65-F5344CB8AC3E}">
        <p14:creationId xmlns:p14="http://schemas.microsoft.com/office/powerpoint/2010/main" val="1862250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787" y="652825"/>
            <a:ext cx="3932237" cy="949036"/>
          </a:xfrm>
        </p:spPr>
        <p:txBody>
          <a:bodyPr>
            <a:noAutofit/>
          </a:bodyPr>
          <a:lstStyle/>
          <a:p>
            <a:r>
              <a:rPr lang="es-ES" sz="3200" dirty="0" smtClean="0"/>
              <a:t>Gestionar los recursos humanos</a:t>
            </a:r>
            <a:endParaRPr lang="es-ES" sz="3200" dirty="0"/>
          </a:p>
        </p:txBody>
      </p:sp>
      <p:sp>
        <p:nvSpPr>
          <p:cNvPr id="4" name="Marcador de texto 3"/>
          <p:cNvSpPr>
            <a:spLocks noGrp="1"/>
          </p:cNvSpPr>
          <p:nvPr>
            <p:ph type="body" sz="half" idx="2"/>
          </p:nvPr>
        </p:nvSpPr>
        <p:spPr>
          <a:xfrm>
            <a:off x="839788" y="1787236"/>
            <a:ext cx="3932237" cy="4081752"/>
          </a:xfrm>
        </p:spPr>
        <p:txBody>
          <a:bodyPr>
            <a:normAutofit lnSpcReduction="10000"/>
          </a:bodyPr>
          <a:lstStyle/>
          <a:p>
            <a:pPr marL="285750" indent="-285750">
              <a:buFont typeface="Arial" panose="020B0604020202020204" pitchFamily="34" charset="0"/>
              <a:buChar char="•"/>
            </a:pPr>
            <a:r>
              <a:rPr lang="es-ES" sz="2400" dirty="0" smtClean="0"/>
              <a:t>Apoyar el desarrollo del personal y garantizar su eficiencia.</a:t>
            </a:r>
          </a:p>
          <a:p>
            <a:pPr marL="285750" indent="-285750">
              <a:buFont typeface="Arial" panose="020B0604020202020204" pitchFamily="34" charset="0"/>
              <a:buChar char="•"/>
            </a:pPr>
            <a:r>
              <a:rPr lang="es-ES" sz="2400" dirty="0" smtClean="0"/>
              <a:t>Analizar habilidades del personal para asignarlos a puestos adecuados.</a:t>
            </a:r>
          </a:p>
          <a:p>
            <a:pPr marL="285750" indent="-285750">
              <a:buFont typeface="Arial" panose="020B0604020202020204" pitchFamily="34" charset="0"/>
              <a:buChar char="•"/>
            </a:pPr>
            <a:r>
              <a:rPr lang="es-ES" sz="2400" dirty="0" smtClean="0"/>
              <a:t>Garantizar un estudio continuado de las necesidades del personal y garantizar la máxima productividad.</a:t>
            </a:r>
            <a:endParaRPr lang="es-ES" sz="24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4" y="652825"/>
            <a:ext cx="6959393" cy="5892377"/>
          </a:xfrm>
          <a:prstGeom prst="rect">
            <a:avLst/>
          </a:prstGeom>
        </p:spPr>
      </p:pic>
    </p:spTree>
    <p:extLst>
      <p:ext uri="{BB962C8B-B14F-4D97-AF65-F5344CB8AC3E}">
        <p14:creationId xmlns:p14="http://schemas.microsoft.com/office/powerpoint/2010/main" val="2013309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5554" y="610622"/>
            <a:ext cx="3932237" cy="949036"/>
          </a:xfrm>
        </p:spPr>
        <p:txBody>
          <a:bodyPr>
            <a:noAutofit/>
          </a:bodyPr>
          <a:lstStyle/>
          <a:p>
            <a:r>
              <a:rPr lang="es-ES" sz="3200" dirty="0" smtClean="0"/>
              <a:t>Gestionar las operaciones</a:t>
            </a:r>
            <a:endParaRPr lang="es-ES" sz="3200" dirty="0"/>
          </a:p>
        </p:txBody>
      </p:sp>
      <p:sp>
        <p:nvSpPr>
          <p:cNvPr id="4" name="Marcador de texto 3"/>
          <p:cNvSpPr>
            <a:spLocks noGrp="1"/>
          </p:cNvSpPr>
          <p:nvPr>
            <p:ph type="body" sz="half" idx="2"/>
          </p:nvPr>
        </p:nvSpPr>
        <p:spPr>
          <a:xfrm>
            <a:off x="248945" y="1885710"/>
            <a:ext cx="3932237" cy="4081752"/>
          </a:xfrm>
        </p:spPr>
        <p:txBody>
          <a:bodyPr>
            <a:normAutofit lnSpcReduction="10000"/>
          </a:bodyPr>
          <a:lstStyle/>
          <a:p>
            <a:pPr marL="285750" indent="-285750">
              <a:buFont typeface="Arial" panose="020B0604020202020204" pitchFamily="34" charset="0"/>
              <a:buChar char="•"/>
            </a:pPr>
            <a:r>
              <a:rPr lang="es-ES" sz="2400" dirty="0" smtClean="0"/>
              <a:t>Controlar y organizar la cadena de suministros y de distribución, desde las materias primas usadas hasta la mano de obra.</a:t>
            </a:r>
          </a:p>
          <a:p>
            <a:pPr marL="285750" indent="-285750">
              <a:buFont typeface="Arial" panose="020B0604020202020204" pitchFamily="34" charset="0"/>
              <a:buChar char="•"/>
            </a:pPr>
            <a:r>
              <a:rPr lang="es-ES" sz="2400" dirty="0" smtClean="0"/>
              <a:t>Analizar rutas físicas y establecer normas para garantizar la eficiencia en la distribución de los bienes.</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182" y="1559658"/>
            <a:ext cx="7171559" cy="4410509"/>
          </a:xfrm>
          <a:prstGeom prst="rect">
            <a:avLst/>
          </a:prstGeom>
        </p:spPr>
      </p:pic>
    </p:spTree>
    <p:extLst>
      <p:ext uri="{BB962C8B-B14F-4D97-AF65-F5344CB8AC3E}">
        <p14:creationId xmlns:p14="http://schemas.microsoft.com/office/powerpoint/2010/main" val="330326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787" y="652825"/>
            <a:ext cx="3932237" cy="949036"/>
          </a:xfrm>
        </p:spPr>
        <p:txBody>
          <a:bodyPr>
            <a:normAutofit/>
          </a:bodyPr>
          <a:lstStyle/>
          <a:p>
            <a:r>
              <a:rPr lang="es-ES" dirty="0" smtClean="0"/>
              <a:t>Gestión ambiental</a:t>
            </a:r>
            <a:endParaRPr lang="es-ES" dirty="0"/>
          </a:p>
        </p:txBody>
      </p:sp>
      <p:sp>
        <p:nvSpPr>
          <p:cNvPr id="4" name="Marcador de texto 3"/>
          <p:cNvSpPr>
            <a:spLocks noGrp="1"/>
          </p:cNvSpPr>
          <p:nvPr>
            <p:ph type="body" sz="half" idx="2"/>
          </p:nvPr>
        </p:nvSpPr>
        <p:spPr>
          <a:xfrm>
            <a:off x="839788" y="1787236"/>
            <a:ext cx="3932237" cy="4081752"/>
          </a:xfrm>
        </p:spPr>
        <p:txBody>
          <a:bodyPr>
            <a:normAutofit/>
          </a:bodyPr>
          <a:lstStyle/>
          <a:p>
            <a:pPr marL="285750" indent="-285750">
              <a:buFont typeface="Arial" panose="020B0604020202020204" pitchFamily="34" charset="0"/>
              <a:buChar char="•"/>
            </a:pPr>
            <a:r>
              <a:rPr lang="es-ES" sz="2400" dirty="0" smtClean="0"/>
              <a:t>Creación de políticas externas e internas para la </a:t>
            </a:r>
            <a:r>
              <a:rPr lang="es-ES" sz="2400" b="1" dirty="0" smtClean="0"/>
              <a:t>defensa del medioambiente.</a:t>
            </a:r>
          </a:p>
          <a:p>
            <a:pPr marL="285750" indent="-285750">
              <a:buFont typeface="Arial" panose="020B0604020202020204" pitchFamily="34" charset="0"/>
              <a:buChar char="•"/>
            </a:pPr>
            <a:r>
              <a:rPr lang="es-ES" sz="2400" dirty="0" smtClean="0"/>
              <a:t>Concienciación del personal.</a:t>
            </a:r>
          </a:p>
          <a:p>
            <a:pPr marL="285750" indent="-285750">
              <a:buFont typeface="Arial" panose="020B0604020202020204" pitchFamily="34" charset="0"/>
              <a:buChar char="•"/>
            </a:pPr>
            <a:r>
              <a:rPr lang="es-ES" sz="2400" dirty="0" smtClean="0"/>
              <a:t>Aumentar eficiencia de gastos y de recursos para </a:t>
            </a:r>
            <a:r>
              <a:rPr lang="es-ES" sz="2400" b="1" dirty="0" smtClean="0"/>
              <a:t>minimizar el impacto ambiental</a:t>
            </a:r>
            <a:r>
              <a:rPr lang="es-ES" sz="2400" dirty="0" smtClean="0"/>
              <a:t>.</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5097" y="1601861"/>
            <a:ext cx="6400691" cy="4267127"/>
          </a:xfrm>
          <a:prstGeom prst="rect">
            <a:avLst/>
          </a:prstGeom>
        </p:spPr>
      </p:pic>
    </p:spTree>
    <p:extLst>
      <p:ext uri="{BB962C8B-B14F-4D97-AF65-F5344CB8AC3E}">
        <p14:creationId xmlns:p14="http://schemas.microsoft.com/office/powerpoint/2010/main" val="1271193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71900" y="2995377"/>
            <a:ext cx="7766936" cy="1646302"/>
          </a:xfrm>
        </p:spPr>
        <p:txBody>
          <a:bodyPr/>
          <a:lstStyle/>
          <a:p>
            <a:r>
              <a:rPr lang="es-ES" dirty="0" smtClean="0"/>
              <a:t>Principio de sinergia</a:t>
            </a:r>
            <a:endParaRPr lang="es-ES" dirty="0"/>
          </a:p>
        </p:txBody>
      </p:sp>
    </p:spTree>
    <p:extLst>
      <p:ext uri="{BB962C8B-B14F-4D97-AF65-F5344CB8AC3E}">
        <p14:creationId xmlns:p14="http://schemas.microsoft.com/office/powerpoint/2010/main" val="1011737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787" y="652825"/>
            <a:ext cx="3932237" cy="949036"/>
          </a:xfrm>
        </p:spPr>
        <p:txBody>
          <a:bodyPr>
            <a:normAutofit/>
          </a:bodyPr>
          <a:lstStyle/>
          <a:p>
            <a:r>
              <a:rPr lang="es-ES" dirty="0" smtClean="0"/>
              <a:t>Sinergia</a:t>
            </a:r>
            <a:endParaRPr lang="es-ES" dirty="0"/>
          </a:p>
        </p:txBody>
      </p:sp>
      <p:sp>
        <p:nvSpPr>
          <p:cNvPr id="4" name="Marcador de texto 3"/>
          <p:cNvSpPr>
            <a:spLocks noGrp="1"/>
          </p:cNvSpPr>
          <p:nvPr>
            <p:ph type="body" sz="half" idx="2"/>
          </p:nvPr>
        </p:nvSpPr>
        <p:spPr>
          <a:xfrm>
            <a:off x="839788" y="1787236"/>
            <a:ext cx="3932237" cy="4081752"/>
          </a:xfrm>
        </p:spPr>
        <p:txBody>
          <a:bodyPr>
            <a:normAutofit lnSpcReduction="10000"/>
          </a:bodyPr>
          <a:lstStyle/>
          <a:p>
            <a:r>
              <a:rPr lang="es-ES" sz="2400" dirty="0" smtClean="0"/>
              <a:t>La sinergia se basa en la </a:t>
            </a:r>
            <a:r>
              <a:rPr lang="es-ES" sz="2400" b="1" dirty="0" smtClean="0"/>
              <a:t>colaboración y cooperación </a:t>
            </a:r>
            <a:r>
              <a:rPr lang="es-ES" sz="2400" dirty="0" smtClean="0"/>
              <a:t>de las partes para conseguir un </a:t>
            </a:r>
            <a:r>
              <a:rPr lang="es-ES" sz="2400" b="1" dirty="0" smtClean="0"/>
              <a:t>mejor resultado </a:t>
            </a:r>
            <a:r>
              <a:rPr lang="es-ES" sz="2400" dirty="0" smtClean="0"/>
              <a:t>que el obtenido mediante la unión simple de sus esfuerzos.</a:t>
            </a:r>
          </a:p>
          <a:p>
            <a:r>
              <a:rPr lang="es-ES" sz="2400" dirty="0" smtClean="0"/>
              <a:t>Es decir, </a:t>
            </a:r>
            <a:r>
              <a:rPr lang="es-ES" sz="2400" b="1" dirty="0" smtClean="0"/>
              <a:t>el trabajo en equipo </a:t>
            </a:r>
            <a:r>
              <a:rPr lang="es-ES" sz="2400" dirty="0" smtClean="0"/>
              <a:t>da </a:t>
            </a:r>
            <a:r>
              <a:rPr lang="es-ES" sz="2400" b="1" dirty="0" smtClean="0"/>
              <a:t>mejores resultados </a:t>
            </a:r>
            <a:r>
              <a:rPr lang="es-ES" sz="2400" dirty="0" smtClean="0"/>
              <a:t>que la unión del trabajo individual.</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2024" y="1127343"/>
            <a:ext cx="6709033" cy="4469893"/>
          </a:xfrm>
          <a:prstGeom prst="rect">
            <a:avLst/>
          </a:prstGeom>
        </p:spPr>
      </p:pic>
    </p:spTree>
    <p:extLst>
      <p:ext uri="{BB962C8B-B14F-4D97-AF65-F5344CB8AC3E}">
        <p14:creationId xmlns:p14="http://schemas.microsoft.com/office/powerpoint/2010/main" val="4258174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noGrp="1"/>
          </p:cNvSpPr>
          <p:nvPr>
            <p:ph type="title" idx="4294967295"/>
          </p:nvPr>
        </p:nvSpPr>
        <p:spPr>
          <a:xfrm>
            <a:off x="677334" y="609600"/>
            <a:ext cx="8596668" cy="646331"/>
          </a:xfrm>
        </p:spPr>
        <p:txBody>
          <a:bodyPr>
            <a:spAutoFit/>
          </a:bodyPr>
          <a:lstStyle/>
          <a:p>
            <a:pPr lvl="0"/>
            <a:r>
              <a:rPr lang="es-ES" dirty="0"/>
              <a:t>Sistemas de Información</a:t>
            </a:r>
          </a:p>
        </p:txBody>
      </p:sp>
      <p:sp>
        <p:nvSpPr>
          <p:cNvPr id="3" name="Marcador de texto 2"/>
          <p:cNvSpPr txBox="1">
            <a:spLocks noGrp="1"/>
          </p:cNvSpPr>
          <p:nvPr>
            <p:ph type="body" idx="4294967295"/>
          </p:nvPr>
        </p:nvSpPr>
        <p:spPr>
          <a:xfrm>
            <a:off x="1012874" y="1604842"/>
            <a:ext cx="4690939" cy="3977484"/>
          </a:xfrm>
        </p:spPr>
        <p:txBody>
          <a:bodyPr>
            <a:normAutofit fontScale="92500" lnSpcReduction="10000"/>
          </a:bodyPr>
          <a:lstStyle/>
          <a:p>
            <a:r>
              <a:rPr lang="es-ES" sz="2400" dirty="0" smtClean="0"/>
              <a:t>Conjunto </a:t>
            </a:r>
            <a:r>
              <a:rPr lang="es-ES" sz="2400" dirty="0"/>
              <a:t>de aplicaciones </a:t>
            </a:r>
            <a:r>
              <a:rPr lang="es-ES" sz="2400" dirty="0" smtClean="0"/>
              <a:t>que usan las empresas para </a:t>
            </a:r>
            <a:r>
              <a:rPr lang="es-ES" sz="2400" dirty="0"/>
              <a:t>realizar </a:t>
            </a:r>
            <a:r>
              <a:rPr lang="es-ES" sz="2400" dirty="0" smtClean="0"/>
              <a:t>cada uno de los pasos de la administración de la misma, desde la producción, pasando por la logística, hasta la entrega del producto en el punto de entrega. También se usarán para recaudar, </a:t>
            </a:r>
            <a:r>
              <a:rPr lang="es-ES" sz="2400" dirty="0"/>
              <a:t>procesar, almacenar y organizar información que pueda beneficiar a la empresa de cualquier modo</a:t>
            </a:r>
            <a:r>
              <a:rPr lang="es-ES" sz="2400" dirty="0" smtClean="0"/>
              <a:t>.</a:t>
            </a:r>
            <a:endParaRPr lang="es-ES" sz="1361" dirty="0"/>
          </a:p>
          <a:p>
            <a:pPr lvl="0"/>
            <a:endParaRPr lang="es-ES" sz="2400" dirty="0" smtClean="0"/>
          </a:p>
          <a:p>
            <a:pPr lvl="0"/>
            <a:endParaRPr lang="es-ES" sz="1361" dirty="0" smtClean="0"/>
          </a:p>
          <a:p>
            <a:pPr lvl="0"/>
            <a:endParaRPr lang="es-ES" sz="1361" dirty="0" smtClean="0"/>
          </a:p>
          <a:p>
            <a:pPr lvl="0"/>
            <a:endParaRPr lang="es-ES" sz="1361" dirty="0"/>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335063" y="1996694"/>
            <a:ext cx="5274443" cy="3138013"/>
          </a:xfrm>
          <a:prstGeom prst="rect">
            <a:avLst/>
          </a:prstGeom>
          <a:noFill/>
          <a:ln>
            <a:noFill/>
          </a:ln>
        </p:spPr>
      </p:pic>
    </p:spTree>
    <p:extLst>
      <p:ext uri="{BB962C8B-B14F-4D97-AF65-F5344CB8AC3E}">
        <p14:creationId xmlns:p14="http://schemas.microsoft.com/office/powerpoint/2010/main" val="2948440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noGrp="1"/>
          </p:cNvSpPr>
          <p:nvPr>
            <p:ph type="title" idx="4294967295"/>
          </p:nvPr>
        </p:nvSpPr>
        <p:spPr/>
        <p:txBody>
          <a:bodyPr/>
          <a:lstStyle/>
          <a:p>
            <a:pPr lvl="0"/>
            <a:r>
              <a:rPr lang="es-ES"/>
              <a:t>Elementos de un sistema de información</a:t>
            </a:r>
          </a:p>
        </p:txBody>
      </p:sp>
      <p:sp>
        <p:nvSpPr>
          <p:cNvPr id="3" name="Marcador de texto 2"/>
          <p:cNvSpPr txBox="1">
            <a:spLocks noGrp="1"/>
          </p:cNvSpPr>
          <p:nvPr>
            <p:ph type="body" idx="4294967295"/>
          </p:nvPr>
        </p:nvSpPr>
        <p:spPr>
          <a:xfrm>
            <a:off x="1044375" y="1270000"/>
            <a:ext cx="8229627" cy="3977484"/>
          </a:xfrm>
        </p:spPr>
        <p:txBody>
          <a:bodyPr/>
          <a:lstStyle/>
          <a:p>
            <a:pPr lvl="0"/>
            <a:r>
              <a:rPr lang="es-ES" sz="2400" dirty="0">
                <a:solidFill>
                  <a:srgbClr val="000000"/>
                </a:solidFill>
                <a:latin typeface="Calibri" pitchFamily="34"/>
                <a:cs typeface="Calibri" pitchFamily="32"/>
              </a:rPr>
              <a:t>Los sistemas de información básicos son: Hardware, Software, Información, Red y Personas.</a:t>
            </a: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endParaRPr lang="es-ES" sz="1361" dirty="0">
              <a:solidFill>
                <a:srgbClr val="000000"/>
              </a:solidFill>
              <a:latin typeface="Calibri" pitchFamily="34"/>
              <a:cs typeface="Calibri" pitchFamily="32"/>
            </a:endParaRPr>
          </a:p>
          <a:p>
            <a:pPr lvl="0"/>
            <a:r>
              <a:rPr lang="es-ES" sz="2400" dirty="0">
                <a:solidFill>
                  <a:srgbClr val="000000"/>
                </a:solidFill>
                <a:latin typeface="Calibri" pitchFamily="34"/>
                <a:cs typeface="Calibri" pitchFamily="32"/>
              </a:rPr>
              <a:t>El Hardware es el equipo físico utilizado para </a:t>
            </a:r>
            <a:r>
              <a:rPr lang="es-ES" sz="2400" dirty="0" smtClean="0">
                <a:solidFill>
                  <a:srgbClr val="000000"/>
                </a:solidFill>
                <a:latin typeface="Calibri" pitchFamily="34"/>
                <a:cs typeface="Calibri" pitchFamily="32"/>
              </a:rPr>
              <a:t>procesar </a:t>
            </a:r>
            <a:r>
              <a:rPr lang="es-ES" sz="2400" dirty="0">
                <a:solidFill>
                  <a:srgbClr val="000000"/>
                </a:solidFill>
                <a:latin typeface="Calibri" pitchFamily="34"/>
                <a:cs typeface="Calibri" pitchFamily="32"/>
              </a:rPr>
              <a:t>y almacenar datos.</a:t>
            </a: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924447" y="1930400"/>
            <a:ext cx="3989337" cy="1846280"/>
          </a:xfrm>
          <a:prstGeom prst="rect">
            <a:avLst/>
          </a:prstGeom>
          <a:noFill/>
          <a:ln>
            <a:noFill/>
          </a:ln>
        </p:spPr>
      </p:pic>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6065923" y="4720674"/>
            <a:ext cx="3527970" cy="1985327"/>
          </a:xfrm>
          <a:prstGeom prst="rect">
            <a:avLst/>
          </a:prstGeom>
          <a:noFill/>
          <a:ln>
            <a:noFill/>
          </a:ln>
        </p:spPr>
      </p:pic>
    </p:spTree>
    <p:extLst>
      <p:ext uri="{BB962C8B-B14F-4D97-AF65-F5344CB8AC3E}">
        <p14:creationId xmlns:p14="http://schemas.microsoft.com/office/powerpoint/2010/main" val="1525190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txBox="1">
            <a:spLocks noGrp="1"/>
          </p:cNvSpPr>
          <p:nvPr>
            <p:ph type="body" idx="4294967295"/>
          </p:nvPr>
        </p:nvSpPr>
        <p:spPr>
          <a:xfrm>
            <a:off x="1980739" y="587854"/>
            <a:ext cx="8229627" cy="4994472"/>
          </a:xfrm>
        </p:spPr>
        <p:txBody>
          <a:bodyPr/>
          <a:lstStyle/>
          <a:p>
            <a:pPr lvl="0"/>
            <a:r>
              <a:rPr lang="es-ES" sz="2400" dirty="0"/>
              <a:t>El software, que son los programas y procedimientos que componen la empresa de manera digital, usados principalmente para transformar y extraer información.</a:t>
            </a:r>
          </a:p>
          <a:p>
            <a:pPr lvl="0"/>
            <a:endParaRPr lang="es-ES" sz="1633" dirty="0"/>
          </a:p>
          <a:p>
            <a:pPr lvl="0"/>
            <a:endParaRPr lang="es-ES" sz="1633" dirty="0"/>
          </a:p>
          <a:p>
            <a:pPr lvl="0"/>
            <a:endParaRPr lang="es-ES" sz="1633" dirty="0"/>
          </a:p>
          <a:p>
            <a:pPr lvl="0"/>
            <a:endParaRPr lang="es-ES" sz="1633" dirty="0"/>
          </a:p>
          <a:p>
            <a:pPr lvl="0"/>
            <a:endParaRPr lang="es-ES" sz="1633" dirty="0" smtClean="0"/>
          </a:p>
          <a:p>
            <a:pPr lvl="0"/>
            <a:endParaRPr lang="es-ES" sz="1633" dirty="0"/>
          </a:p>
          <a:p>
            <a:pPr lvl="0"/>
            <a:r>
              <a:rPr lang="es-ES" sz="2400" dirty="0"/>
              <a:t>La información </a:t>
            </a:r>
            <a:r>
              <a:rPr lang="es-ES" sz="2400" dirty="0" smtClean="0"/>
              <a:t>gestionada por la empresa.</a:t>
            </a:r>
            <a:endParaRPr lang="es-ES" sz="2400" dirty="0"/>
          </a:p>
          <a:p>
            <a:pPr lvl="0"/>
            <a:endParaRPr lang="es-ES" sz="1633" dirty="0"/>
          </a:p>
        </p:txBody>
      </p:sp>
      <p:pic>
        <p:nvPicPr>
          <p:cNvPr id="3" name="Imagen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338361" y="1822822"/>
            <a:ext cx="3324966" cy="1870028"/>
          </a:xfrm>
          <a:prstGeom prst="rect">
            <a:avLst/>
          </a:prstGeom>
          <a:noFill/>
          <a:ln>
            <a:noFill/>
          </a:ln>
        </p:spPr>
      </p:pic>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4906561" y="4629186"/>
            <a:ext cx="2821044" cy="1906279"/>
          </a:xfrm>
          <a:prstGeom prst="rect">
            <a:avLst/>
          </a:prstGeom>
          <a:noFill/>
          <a:ln>
            <a:noFill/>
          </a:ln>
        </p:spPr>
      </p:pic>
    </p:spTree>
    <p:extLst>
      <p:ext uri="{BB962C8B-B14F-4D97-AF65-F5344CB8AC3E}">
        <p14:creationId xmlns:p14="http://schemas.microsoft.com/office/powerpoint/2010/main" val="3240865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txBox="1">
            <a:spLocks noGrp="1"/>
          </p:cNvSpPr>
          <p:nvPr>
            <p:ph type="body" idx="4294967295"/>
          </p:nvPr>
        </p:nvSpPr>
        <p:spPr>
          <a:xfrm>
            <a:off x="1980739" y="587854"/>
            <a:ext cx="8229627" cy="4994472"/>
          </a:xfrm>
        </p:spPr>
        <p:txBody>
          <a:bodyPr/>
          <a:lstStyle/>
          <a:p>
            <a:pPr lvl="0"/>
            <a:r>
              <a:rPr lang="es-ES" sz="2000" dirty="0"/>
              <a:t>La red que permite compartir recursos entre computadoras y dispositivos.</a:t>
            </a:r>
          </a:p>
          <a:p>
            <a:pPr lvl="0"/>
            <a:endParaRPr lang="es-ES" sz="1633" dirty="0"/>
          </a:p>
          <a:p>
            <a:pPr lvl="0"/>
            <a:endParaRPr lang="es-ES" sz="1633" dirty="0"/>
          </a:p>
          <a:p>
            <a:pPr lvl="0"/>
            <a:endParaRPr lang="es-ES" sz="1633" dirty="0"/>
          </a:p>
          <a:p>
            <a:pPr lvl="0"/>
            <a:endParaRPr lang="es-ES" sz="1633" dirty="0"/>
          </a:p>
          <a:p>
            <a:pPr lvl="0"/>
            <a:endParaRPr lang="es-ES" sz="1633" dirty="0"/>
          </a:p>
          <a:p>
            <a:pPr lvl="0"/>
            <a:endParaRPr lang="es-ES" sz="1633" dirty="0"/>
          </a:p>
          <a:p>
            <a:pPr lvl="0"/>
            <a:endParaRPr lang="es-ES" sz="1633" dirty="0"/>
          </a:p>
          <a:p>
            <a:pPr lvl="0"/>
            <a:r>
              <a:rPr lang="es-ES" sz="2000" dirty="0"/>
              <a:t>Las personas que desarrollan, mantienen y utilizan el sistema.</a:t>
            </a:r>
          </a:p>
          <a:p>
            <a:pPr lvl="0"/>
            <a:endParaRPr lang="es-ES" sz="1633" dirty="0"/>
          </a:p>
          <a:p>
            <a:pPr lvl="0"/>
            <a:endParaRPr lang="es-ES" sz="1633" dirty="0"/>
          </a:p>
        </p:txBody>
      </p:sp>
      <p:pic>
        <p:nvPicPr>
          <p:cNvPr id="3" name="Imagen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05570" y="1045074"/>
            <a:ext cx="4492836" cy="2291977"/>
          </a:xfrm>
          <a:prstGeom prst="rect">
            <a:avLst/>
          </a:prstGeom>
          <a:noFill/>
          <a:ln>
            <a:noFill/>
          </a:ln>
        </p:spPr>
      </p:pic>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4218055" y="4504594"/>
            <a:ext cx="3440250" cy="2155464"/>
          </a:xfrm>
          <a:prstGeom prst="rect">
            <a:avLst/>
          </a:prstGeom>
          <a:noFill/>
          <a:ln>
            <a:noFill/>
          </a:ln>
        </p:spPr>
      </p:pic>
    </p:spTree>
    <p:extLst>
      <p:ext uri="{BB962C8B-B14F-4D97-AF65-F5344CB8AC3E}">
        <p14:creationId xmlns:p14="http://schemas.microsoft.com/office/powerpoint/2010/main" val="1255449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noGrp="1"/>
          </p:cNvSpPr>
          <p:nvPr>
            <p:ph type="title" idx="4294967295"/>
          </p:nvPr>
        </p:nvSpPr>
        <p:spPr/>
        <p:txBody>
          <a:bodyPr/>
          <a:lstStyle/>
          <a:p>
            <a:pPr lvl="0"/>
            <a:r>
              <a:rPr lang="es-ES"/>
              <a:t>Concepto de empresa</a:t>
            </a:r>
          </a:p>
        </p:txBody>
      </p:sp>
      <p:sp>
        <p:nvSpPr>
          <p:cNvPr id="3" name="Marcador de texto 2"/>
          <p:cNvSpPr txBox="1">
            <a:spLocks noGrp="1"/>
          </p:cNvSpPr>
          <p:nvPr>
            <p:ph type="body" idx="4294967295"/>
          </p:nvPr>
        </p:nvSpPr>
        <p:spPr>
          <a:xfrm>
            <a:off x="494454" y="1471272"/>
            <a:ext cx="8596668" cy="3880773"/>
          </a:xfrm>
        </p:spPr>
        <p:txBody>
          <a:bodyPr/>
          <a:lstStyle/>
          <a:p>
            <a:r>
              <a:rPr lang="es-ES" sz="2800" dirty="0">
                <a:solidFill>
                  <a:srgbClr val="000000"/>
                </a:solidFill>
                <a:latin typeface="Calibri" pitchFamily="34"/>
                <a:cs typeface="Calibri" pitchFamily="32"/>
              </a:rPr>
              <a:t>Las Empresas son en sí misma, unidades esenciales de una economía de mercado, las cuales pueden pertenecer a un empresario o grupo de empresario, o al Estado, y pueden tener un alcance municipal, nacional o regional.</a:t>
            </a:r>
          </a:p>
          <a:p>
            <a:endParaRPr lang="es-ES" sz="1633" dirty="0">
              <a:solidFill>
                <a:srgbClr val="000000"/>
              </a:solidFill>
              <a:latin typeface="Calibri" pitchFamily="34"/>
              <a:cs typeface="Calibri" pitchFamily="32"/>
            </a:endParaRPr>
          </a:p>
          <a:p>
            <a:endParaRPr lang="es-ES" sz="1633" dirty="0">
              <a:solidFill>
                <a:srgbClr val="000000"/>
              </a:solidFill>
              <a:latin typeface="Calibri" pitchFamily="34"/>
              <a:cs typeface="Calibri" pitchFamily="32"/>
            </a:endParaRPr>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66497" y="3581208"/>
            <a:ext cx="6525503" cy="3311249"/>
          </a:xfrm>
          <a:prstGeom prst="rect">
            <a:avLst/>
          </a:prstGeom>
          <a:noFill/>
          <a:ln>
            <a:noFill/>
          </a:ln>
        </p:spPr>
      </p:pic>
    </p:spTree>
    <p:extLst>
      <p:ext uri="{BB962C8B-B14F-4D97-AF65-F5344CB8AC3E}">
        <p14:creationId xmlns:p14="http://schemas.microsoft.com/office/powerpoint/2010/main" val="30051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6603E-2EA3-414C-BE34-BB9FDAC565AF}"/>
              </a:ext>
            </a:extLst>
          </p:cNvPr>
          <p:cNvSpPr>
            <a:spLocks noGrp="1"/>
          </p:cNvSpPr>
          <p:nvPr>
            <p:ph type="ctrTitle"/>
          </p:nvPr>
        </p:nvSpPr>
        <p:spPr>
          <a:xfrm>
            <a:off x="2432807" y="377572"/>
            <a:ext cx="7326385" cy="555435"/>
          </a:xfrm>
        </p:spPr>
        <p:txBody>
          <a:bodyPr>
            <a:normAutofit/>
          </a:bodyPr>
          <a:lstStyle/>
          <a:p>
            <a:r>
              <a:rPr lang="es-ES" sz="2800" dirty="0"/>
              <a:t>ESTRUCTURA DE UNA EMPRESA</a:t>
            </a:r>
          </a:p>
        </p:txBody>
      </p:sp>
      <p:sp>
        <p:nvSpPr>
          <p:cNvPr id="4" name="Rectángulo: esquinas redondeadas 3">
            <a:extLst>
              <a:ext uri="{FF2B5EF4-FFF2-40B4-BE49-F238E27FC236}">
                <a16:creationId xmlns:a16="http://schemas.microsoft.com/office/drawing/2014/main" id="{C2E05CA3-F80F-49B1-8A6D-CEFDF3AC0ACD}"/>
              </a:ext>
            </a:extLst>
          </p:cNvPr>
          <p:cNvSpPr/>
          <p:nvPr/>
        </p:nvSpPr>
        <p:spPr>
          <a:xfrm>
            <a:off x="3942297" y="3212667"/>
            <a:ext cx="1386980" cy="889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EMPRESA</a:t>
            </a:r>
          </a:p>
        </p:txBody>
      </p:sp>
      <p:sp>
        <p:nvSpPr>
          <p:cNvPr id="5" name="Flecha: a la derecha 4">
            <a:extLst>
              <a:ext uri="{FF2B5EF4-FFF2-40B4-BE49-F238E27FC236}">
                <a16:creationId xmlns:a16="http://schemas.microsoft.com/office/drawing/2014/main" id="{8AD25131-9415-4063-93DD-A05D98C258DF}"/>
              </a:ext>
            </a:extLst>
          </p:cNvPr>
          <p:cNvSpPr/>
          <p:nvPr/>
        </p:nvSpPr>
        <p:spPr>
          <a:xfrm>
            <a:off x="5543725" y="3459347"/>
            <a:ext cx="1461083" cy="4846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 divide en</a:t>
            </a:r>
          </a:p>
        </p:txBody>
      </p:sp>
      <p:sp>
        <p:nvSpPr>
          <p:cNvPr id="7" name="Elipse 6">
            <a:extLst>
              <a:ext uri="{FF2B5EF4-FFF2-40B4-BE49-F238E27FC236}">
                <a16:creationId xmlns:a16="http://schemas.microsoft.com/office/drawing/2014/main" id="{8ECBC282-2E06-46B1-BC98-FAC4E4200485}"/>
              </a:ext>
            </a:extLst>
          </p:cNvPr>
          <p:cNvSpPr/>
          <p:nvPr/>
        </p:nvSpPr>
        <p:spPr>
          <a:xfrm>
            <a:off x="10017853" y="1894947"/>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Marketing</a:t>
            </a:r>
          </a:p>
        </p:txBody>
      </p:sp>
      <p:sp>
        <p:nvSpPr>
          <p:cNvPr id="8" name="Elipse 7">
            <a:extLst>
              <a:ext uri="{FF2B5EF4-FFF2-40B4-BE49-F238E27FC236}">
                <a16:creationId xmlns:a16="http://schemas.microsoft.com/office/drawing/2014/main" id="{5AE74517-30A2-40ED-A20A-BAD2C83FF4F5}"/>
              </a:ext>
            </a:extLst>
          </p:cNvPr>
          <p:cNvSpPr/>
          <p:nvPr/>
        </p:nvSpPr>
        <p:spPr>
          <a:xfrm>
            <a:off x="10017853" y="2636576"/>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Finanzas</a:t>
            </a:r>
          </a:p>
        </p:txBody>
      </p:sp>
      <p:sp>
        <p:nvSpPr>
          <p:cNvPr id="9" name="Elipse 8">
            <a:extLst>
              <a:ext uri="{FF2B5EF4-FFF2-40B4-BE49-F238E27FC236}">
                <a16:creationId xmlns:a16="http://schemas.microsoft.com/office/drawing/2014/main" id="{0076DD14-5292-47EE-86B1-B8521C973F96}"/>
              </a:ext>
            </a:extLst>
          </p:cNvPr>
          <p:cNvSpPr/>
          <p:nvPr/>
        </p:nvSpPr>
        <p:spPr>
          <a:xfrm>
            <a:off x="10017853" y="3378205"/>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50" dirty="0"/>
              <a:t>Gestión de operaciones</a:t>
            </a:r>
          </a:p>
        </p:txBody>
      </p:sp>
      <p:sp>
        <p:nvSpPr>
          <p:cNvPr id="10" name="Elipse 9">
            <a:extLst>
              <a:ext uri="{FF2B5EF4-FFF2-40B4-BE49-F238E27FC236}">
                <a16:creationId xmlns:a16="http://schemas.microsoft.com/office/drawing/2014/main" id="{11793386-4A83-49B2-970D-A4D11F7AE628}"/>
              </a:ext>
            </a:extLst>
          </p:cNvPr>
          <p:cNvSpPr/>
          <p:nvPr/>
        </p:nvSpPr>
        <p:spPr>
          <a:xfrm>
            <a:off x="10017853" y="4119834"/>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50" dirty="0"/>
              <a:t>Recursos humanos</a:t>
            </a:r>
          </a:p>
        </p:txBody>
      </p:sp>
      <p:sp>
        <p:nvSpPr>
          <p:cNvPr id="12" name="Elipse 11">
            <a:extLst>
              <a:ext uri="{FF2B5EF4-FFF2-40B4-BE49-F238E27FC236}">
                <a16:creationId xmlns:a16="http://schemas.microsoft.com/office/drawing/2014/main" id="{34A1291B-C2AE-4B00-A092-3A0735C12300}"/>
              </a:ext>
            </a:extLst>
          </p:cNvPr>
          <p:cNvSpPr/>
          <p:nvPr/>
        </p:nvSpPr>
        <p:spPr>
          <a:xfrm>
            <a:off x="10017853" y="4861463"/>
            <a:ext cx="1744910" cy="646916"/>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500" dirty="0"/>
              <a:t>Informática y tecnologías</a:t>
            </a:r>
          </a:p>
        </p:txBody>
      </p:sp>
      <p:sp>
        <p:nvSpPr>
          <p:cNvPr id="14" name="Rectángulo: esquinas redondeadas 13">
            <a:extLst>
              <a:ext uri="{FF2B5EF4-FFF2-40B4-BE49-F238E27FC236}">
                <a16:creationId xmlns:a16="http://schemas.microsoft.com/office/drawing/2014/main" id="{FFD532CC-E1F4-4FF6-A1E4-11231939E355}"/>
              </a:ext>
            </a:extLst>
          </p:cNvPr>
          <p:cNvSpPr/>
          <p:nvPr/>
        </p:nvSpPr>
        <p:spPr>
          <a:xfrm>
            <a:off x="7219256" y="3262054"/>
            <a:ext cx="2105636" cy="889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DEPARTAMENTOS</a:t>
            </a:r>
          </a:p>
        </p:txBody>
      </p:sp>
      <p:sp>
        <p:nvSpPr>
          <p:cNvPr id="15" name="Rectángulo: esquinas redondeadas 14">
            <a:extLst>
              <a:ext uri="{FF2B5EF4-FFF2-40B4-BE49-F238E27FC236}">
                <a16:creationId xmlns:a16="http://schemas.microsoft.com/office/drawing/2014/main" id="{5A857570-2E88-4B29-984A-E641FC0C1576}"/>
              </a:ext>
            </a:extLst>
          </p:cNvPr>
          <p:cNvSpPr/>
          <p:nvPr/>
        </p:nvSpPr>
        <p:spPr>
          <a:xfrm>
            <a:off x="734736" y="2323434"/>
            <a:ext cx="2006366" cy="889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CEO</a:t>
            </a:r>
          </a:p>
          <a:p>
            <a:pPr algn="ctr"/>
            <a:r>
              <a:rPr lang="es-ES" dirty="0"/>
              <a:t>(Chief Executive Officer)</a:t>
            </a:r>
          </a:p>
        </p:txBody>
      </p:sp>
      <p:sp>
        <p:nvSpPr>
          <p:cNvPr id="16" name="Cruz 15">
            <a:extLst>
              <a:ext uri="{FF2B5EF4-FFF2-40B4-BE49-F238E27FC236}">
                <a16:creationId xmlns:a16="http://schemas.microsoft.com/office/drawing/2014/main" id="{C0A428C3-9E44-4178-A8FA-26EC09E6FC7F}"/>
              </a:ext>
            </a:extLst>
          </p:cNvPr>
          <p:cNvSpPr/>
          <p:nvPr/>
        </p:nvSpPr>
        <p:spPr>
          <a:xfrm>
            <a:off x="1583073" y="3345297"/>
            <a:ext cx="309693" cy="311987"/>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46290DE2-40E5-46DC-9806-16A9CD138AE6}"/>
              </a:ext>
            </a:extLst>
          </p:cNvPr>
          <p:cNvSpPr/>
          <p:nvPr/>
        </p:nvSpPr>
        <p:spPr>
          <a:xfrm>
            <a:off x="994794" y="3789914"/>
            <a:ext cx="1486250" cy="889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COMITÉ DE DIRECTORES</a:t>
            </a:r>
          </a:p>
        </p:txBody>
      </p:sp>
      <p:sp>
        <p:nvSpPr>
          <p:cNvPr id="19" name="Flecha: a la derecha 18">
            <a:extLst>
              <a:ext uri="{FF2B5EF4-FFF2-40B4-BE49-F238E27FC236}">
                <a16:creationId xmlns:a16="http://schemas.microsoft.com/office/drawing/2014/main" id="{2C4EA23E-E444-4EB6-9AA1-4A69255462C4}"/>
              </a:ext>
            </a:extLst>
          </p:cNvPr>
          <p:cNvSpPr/>
          <p:nvPr/>
        </p:nvSpPr>
        <p:spPr>
          <a:xfrm>
            <a:off x="2696438" y="3459347"/>
            <a:ext cx="1037703" cy="4846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Dirigen</a:t>
            </a:r>
          </a:p>
        </p:txBody>
      </p:sp>
      <p:cxnSp>
        <p:nvCxnSpPr>
          <p:cNvPr id="21" name="Conector recto 20">
            <a:extLst>
              <a:ext uri="{FF2B5EF4-FFF2-40B4-BE49-F238E27FC236}">
                <a16:creationId xmlns:a16="http://schemas.microsoft.com/office/drawing/2014/main" id="{ED52CD78-9B84-4D5D-97FE-EF80EA8C8D40}"/>
              </a:ext>
            </a:extLst>
          </p:cNvPr>
          <p:cNvCxnSpPr>
            <a:cxnSpLocks/>
          </p:cNvCxnSpPr>
          <p:nvPr/>
        </p:nvCxnSpPr>
        <p:spPr>
          <a:xfrm>
            <a:off x="9554548" y="2111843"/>
            <a:ext cx="12226" cy="3179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3E473233-718B-4A48-BDF1-B08FAE08F0A3}"/>
              </a:ext>
            </a:extLst>
          </p:cNvPr>
          <p:cNvCxnSpPr/>
          <p:nvPr/>
        </p:nvCxnSpPr>
        <p:spPr>
          <a:xfrm>
            <a:off x="9566774" y="2111843"/>
            <a:ext cx="357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47D7DD02-EA89-42D8-BDF2-20B41545AFE0}"/>
              </a:ext>
            </a:extLst>
          </p:cNvPr>
          <p:cNvCxnSpPr/>
          <p:nvPr/>
        </p:nvCxnSpPr>
        <p:spPr>
          <a:xfrm>
            <a:off x="9554548" y="2960034"/>
            <a:ext cx="357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BEAEFF4B-A8FC-4FBD-8889-2F49A85A3E4C}"/>
              </a:ext>
            </a:extLst>
          </p:cNvPr>
          <p:cNvCxnSpPr/>
          <p:nvPr/>
        </p:nvCxnSpPr>
        <p:spPr>
          <a:xfrm>
            <a:off x="9554548" y="3701663"/>
            <a:ext cx="357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C1DF8A6-1FBA-4FCA-BC17-3EDFE0ED42CC}"/>
              </a:ext>
            </a:extLst>
          </p:cNvPr>
          <p:cNvCxnSpPr>
            <a:cxnSpLocks/>
          </p:cNvCxnSpPr>
          <p:nvPr/>
        </p:nvCxnSpPr>
        <p:spPr>
          <a:xfrm>
            <a:off x="9554889" y="4437776"/>
            <a:ext cx="328569" cy="5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B3CE8F1C-D64C-4A94-BFF2-BDA10D3D787F}"/>
              </a:ext>
            </a:extLst>
          </p:cNvPr>
          <p:cNvCxnSpPr/>
          <p:nvPr/>
        </p:nvCxnSpPr>
        <p:spPr>
          <a:xfrm>
            <a:off x="9566774" y="5272735"/>
            <a:ext cx="357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723D5A5D-EA10-40B8-84D1-50BE71E0EC92}"/>
              </a:ext>
            </a:extLst>
          </p:cNvPr>
          <p:cNvPicPr>
            <a:picLocks noChangeAspect="1"/>
          </p:cNvPicPr>
          <p:nvPr/>
        </p:nvPicPr>
        <p:blipFill>
          <a:blip r:embed="rId2"/>
          <a:stretch>
            <a:fillRect/>
          </a:stretch>
        </p:blipFill>
        <p:spPr>
          <a:xfrm>
            <a:off x="474166" y="774455"/>
            <a:ext cx="2527506" cy="1421722"/>
          </a:xfrm>
          <a:prstGeom prst="rect">
            <a:avLst/>
          </a:prstGeom>
        </p:spPr>
      </p:pic>
      <p:pic>
        <p:nvPicPr>
          <p:cNvPr id="1026" name="Picture 2" descr="Jóvenes Ejecutivos Elegante Vestida Sentados Alrededor De La Mesa De  Conferencias En La Oficina Fotos, Retratos, Imágenes Y Fotografía De  Archivo Libres De Derecho. Image 27075679.">
            <a:extLst>
              <a:ext uri="{FF2B5EF4-FFF2-40B4-BE49-F238E27FC236}">
                <a16:creationId xmlns:a16="http://schemas.microsoft.com/office/drawing/2014/main" id="{0F3A5DA3-05AC-4DC3-AA37-FB130287C5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745" y="4811777"/>
            <a:ext cx="2350347" cy="1419276"/>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4A1757B7-FC2A-47E9-939D-CE6B7703BC9C}"/>
              </a:ext>
            </a:extLst>
          </p:cNvPr>
          <p:cNvSpPr txBox="1"/>
          <p:nvPr/>
        </p:nvSpPr>
        <p:spPr>
          <a:xfrm>
            <a:off x="3452751" y="1806260"/>
            <a:ext cx="5650718" cy="1077218"/>
          </a:xfrm>
          <a:prstGeom prst="rect">
            <a:avLst/>
          </a:prstGeom>
          <a:noFill/>
        </p:spPr>
        <p:txBody>
          <a:bodyPr wrap="square" rtlCol="0">
            <a:spAutoFit/>
          </a:bodyPr>
          <a:lstStyle/>
          <a:p>
            <a:r>
              <a:rPr lang="es-ES" sz="1600" dirty="0">
                <a:latin typeface="arial" panose="020B0604020202020204" pitchFamily="34" charset="0"/>
              </a:rPr>
              <a:t>-I</a:t>
            </a:r>
            <a:r>
              <a:rPr lang="es-ES" sz="1600" b="0" i="0" dirty="0">
                <a:effectLst/>
                <a:latin typeface="arial" panose="020B0604020202020204" pitchFamily="34" charset="0"/>
              </a:rPr>
              <a:t>nformar de los objetivos, gestión y logros de la empresa.</a:t>
            </a:r>
          </a:p>
          <a:p>
            <a:r>
              <a:rPr lang="es-ES" sz="1600" b="0" i="0" dirty="0">
                <a:effectLst/>
                <a:latin typeface="arial" panose="020B0604020202020204" pitchFamily="34" charset="0"/>
              </a:rPr>
              <a:t>-Tomar decisiones sobre estrategia empresarial.</a:t>
            </a:r>
          </a:p>
          <a:p>
            <a:r>
              <a:rPr lang="es-ES" sz="1600" dirty="0">
                <a:latin typeface="arial" panose="020B0604020202020204" pitchFamily="34" charset="0"/>
              </a:rPr>
              <a:t>-M</a:t>
            </a:r>
            <a:r>
              <a:rPr lang="es-ES" sz="1600" b="0" i="0" dirty="0">
                <a:effectLst/>
                <a:latin typeface="arial" panose="020B0604020202020204" pitchFamily="34" charset="0"/>
              </a:rPr>
              <a:t>otivar y asesorar a los empleados que tiene a su cargo. </a:t>
            </a:r>
          </a:p>
          <a:p>
            <a:r>
              <a:rPr lang="es-ES" sz="1600" b="0" i="0" dirty="0">
                <a:effectLst/>
                <a:latin typeface="arial" panose="020B0604020202020204" pitchFamily="34" charset="0"/>
              </a:rPr>
              <a:t>-Tomar decisiones organizativas.</a:t>
            </a:r>
            <a:endParaRPr lang="es-ES" sz="1600" dirty="0"/>
          </a:p>
        </p:txBody>
      </p:sp>
      <p:cxnSp>
        <p:nvCxnSpPr>
          <p:cNvPr id="43" name="Conector: angular 42">
            <a:extLst>
              <a:ext uri="{FF2B5EF4-FFF2-40B4-BE49-F238E27FC236}">
                <a16:creationId xmlns:a16="http://schemas.microsoft.com/office/drawing/2014/main" id="{2AB07D3A-5767-4E20-A8BC-6BB2A665693A}"/>
              </a:ext>
            </a:extLst>
          </p:cNvPr>
          <p:cNvCxnSpPr>
            <a:stCxn id="38" idx="3"/>
            <a:endCxn id="41" idx="0"/>
          </p:cNvCxnSpPr>
          <p:nvPr/>
        </p:nvCxnSpPr>
        <p:spPr>
          <a:xfrm>
            <a:off x="3001672" y="1485316"/>
            <a:ext cx="3276438" cy="3209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uadroTexto 43">
            <a:extLst>
              <a:ext uri="{FF2B5EF4-FFF2-40B4-BE49-F238E27FC236}">
                <a16:creationId xmlns:a16="http://schemas.microsoft.com/office/drawing/2014/main" id="{C58E0CA0-CAAC-4074-8220-CF8A944FAF02}"/>
              </a:ext>
            </a:extLst>
          </p:cNvPr>
          <p:cNvSpPr txBox="1"/>
          <p:nvPr/>
        </p:nvSpPr>
        <p:spPr>
          <a:xfrm>
            <a:off x="3176142" y="4480476"/>
            <a:ext cx="6196248" cy="1323439"/>
          </a:xfrm>
          <a:prstGeom prst="rect">
            <a:avLst/>
          </a:prstGeom>
          <a:noFill/>
        </p:spPr>
        <p:txBody>
          <a:bodyPr wrap="none" rtlCol="0">
            <a:spAutoFit/>
          </a:bodyPr>
          <a:lstStyle/>
          <a:p>
            <a:r>
              <a:rPr lang="es-ES" sz="1600" b="0" i="0" dirty="0">
                <a:solidFill>
                  <a:srgbClr val="474A4E"/>
                </a:solidFill>
                <a:effectLst/>
                <a:latin typeface="Brandon Grotesque"/>
              </a:rPr>
              <a:t>-Evaluar el sistema y planes de compensación de los ejecutivos.</a:t>
            </a:r>
          </a:p>
          <a:p>
            <a:r>
              <a:rPr lang="es-ES" sz="1600" dirty="0">
                <a:solidFill>
                  <a:srgbClr val="474A4E"/>
                </a:solidFill>
                <a:latin typeface="Brandon Grotesque"/>
              </a:rPr>
              <a:t>-</a:t>
            </a:r>
            <a:r>
              <a:rPr lang="es-ES" sz="1600" b="0" i="0" dirty="0">
                <a:solidFill>
                  <a:srgbClr val="474A4E"/>
                </a:solidFill>
                <a:effectLst/>
                <a:latin typeface="Brandon Grotesque"/>
              </a:rPr>
              <a:t>Evaluar los informes elaborados por los </a:t>
            </a:r>
            <a:r>
              <a:rPr lang="es-ES" sz="1600" b="0" i="0" u="sng" dirty="0">
                <a:solidFill>
                  <a:srgbClr val="474A4E"/>
                </a:solidFill>
                <a:effectLst/>
                <a:latin typeface="Brandon Grotesque"/>
              </a:rPr>
              <a:t>inspectores</a:t>
            </a:r>
            <a:r>
              <a:rPr lang="es-ES" sz="1600" b="0" i="0" dirty="0">
                <a:solidFill>
                  <a:srgbClr val="474A4E"/>
                </a:solidFill>
                <a:effectLst/>
                <a:latin typeface="Brandon Grotesque"/>
              </a:rPr>
              <a:t> de cuentas y los</a:t>
            </a:r>
          </a:p>
          <a:p>
            <a:r>
              <a:rPr lang="es-ES" sz="1600" b="0" i="0" dirty="0">
                <a:solidFill>
                  <a:srgbClr val="474A4E"/>
                </a:solidFill>
                <a:effectLst/>
                <a:latin typeface="Brandon Grotesque"/>
              </a:rPr>
              <a:t> auditores externos</a:t>
            </a:r>
            <a:r>
              <a:rPr lang="es-ES" sz="1600" dirty="0">
                <a:solidFill>
                  <a:srgbClr val="474A4E"/>
                </a:solidFill>
                <a:latin typeface="Brandon Grotesque"/>
              </a:rPr>
              <a:t>.</a:t>
            </a:r>
          </a:p>
          <a:p>
            <a:r>
              <a:rPr lang="es-ES" sz="1600" dirty="0">
                <a:solidFill>
                  <a:srgbClr val="474A4E"/>
                </a:solidFill>
                <a:latin typeface="Brandon Grotesque"/>
              </a:rPr>
              <a:t>-</a:t>
            </a:r>
            <a:r>
              <a:rPr lang="es-ES" sz="1600" b="0" i="0" dirty="0">
                <a:solidFill>
                  <a:srgbClr val="474A4E"/>
                </a:solidFill>
                <a:effectLst/>
                <a:latin typeface="Brandon Grotesque"/>
              </a:rPr>
              <a:t>Proponer al Directorio los auditores externos y clasificadores de riesgo, </a:t>
            </a:r>
          </a:p>
          <a:p>
            <a:r>
              <a:rPr lang="es-ES" sz="1600" b="0" i="0" dirty="0">
                <a:solidFill>
                  <a:srgbClr val="474A4E"/>
                </a:solidFill>
                <a:effectLst/>
                <a:latin typeface="Brandon Grotesque"/>
              </a:rPr>
              <a:t>para su posterior propuesta en la Junta de Accionistas.</a:t>
            </a:r>
            <a:endParaRPr lang="es-ES" sz="1600" dirty="0"/>
          </a:p>
        </p:txBody>
      </p:sp>
      <p:cxnSp>
        <p:nvCxnSpPr>
          <p:cNvPr id="46" name="Conector: angular 45">
            <a:extLst>
              <a:ext uri="{FF2B5EF4-FFF2-40B4-BE49-F238E27FC236}">
                <a16:creationId xmlns:a16="http://schemas.microsoft.com/office/drawing/2014/main" id="{14D8356F-02AF-4FC6-A1FD-EE96951556B7}"/>
              </a:ext>
            </a:extLst>
          </p:cNvPr>
          <p:cNvCxnSpPr>
            <a:cxnSpLocks/>
            <a:endCxn id="44" idx="2"/>
          </p:cNvCxnSpPr>
          <p:nvPr/>
        </p:nvCxnSpPr>
        <p:spPr>
          <a:xfrm flipV="1">
            <a:off x="2913092" y="5803915"/>
            <a:ext cx="3361174" cy="399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AFE2DA98-A263-4A62-9FE9-3FA7129C3939}"/>
              </a:ext>
            </a:extLst>
          </p:cNvPr>
          <p:cNvSpPr txBox="1"/>
          <p:nvPr/>
        </p:nvSpPr>
        <p:spPr>
          <a:xfrm>
            <a:off x="3694535" y="1106740"/>
            <a:ext cx="1882503" cy="369332"/>
          </a:xfrm>
          <a:prstGeom prst="rect">
            <a:avLst/>
          </a:prstGeom>
          <a:noFill/>
        </p:spPr>
        <p:txBody>
          <a:bodyPr wrap="none" rtlCol="0">
            <a:spAutoFit/>
          </a:bodyPr>
          <a:lstStyle/>
          <a:p>
            <a:r>
              <a:rPr lang="es-ES" dirty="0"/>
              <a:t>Tiene como tarea:</a:t>
            </a:r>
          </a:p>
        </p:txBody>
      </p:sp>
      <p:sp>
        <p:nvSpPr>
          <p:cNvPr id="49" name="CuadroTexto 48">
            <a:extLst>
              <a:ext uri="{FF2B5EF4-FFF2-40B4-BE49-F238E27FC236}">
                <a16:creationId xmlns:a16="http://schemas.microsoft.com/office/drawing/2014/main" id="{D8092171-B672-45E0-A027-1A0A4926B15D}"/>
              </a:ext>
            </a:extLst>
          </p:cNvPr>
          <p:cNvSpPr txBox="1"/>
          <p:nvPr/>
        </p:nvSpPr>
        <p:spPr>
          <a:xfrm>
            <a:off x="3694534" y="6234417"/>
            <a:ext cx="2004331" cy="369332"/>
          </a:xfrm>
          <a:prstGeom prst="rect">
            <a:avLst/>
          </a:prstGeom>
          <a:noFill/>
        </p:spPr>
        <p:txBody>
          <a:bodyPr wrap="none" rtlCol="0">
            <a:spAutoFit/>
          </a:bodyPr>
          <a:lstStyle/>
          <a:p>
            <a:r>
              <a:rPr lang="es-ES" dirty="0"/>
              <a:t>Tienen como tarea:</a:t>
            </a:r>
          </a:p>
        </p:txBody>
      </p:sp>
    </p:spTree>
    <p:extLst>
      <p:ext uri="{BB962C8B-B14F-4D97-AF65-F5344CB8AC3E}">
        <p14:creationId xmlns:p14="http://schemas.microsoft.com/office/powerpoint/2010/main" val="1468076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6603E-2EA3-414C-BE34-BB9FDAC565AF}"/>
              </a:ext>
            </a:extLst>
          </p:cNvPr>
          <p:cNvSpPr>
            <a:spLocks noGrp="1"/>
          </p:cNvSpPr>
          <p:nvPr>
            <p:ph type="ctrTitle"/>
          </p:nvPr>
        </p:nvSpPr>
        <p:spPr>
          <a:xfrm>
            <a:off x="1118357" y="224559"/>
            <a:ext cx="7326385" cy="555435"/>
          </a:xfrm>
        </p:spPr>
        <p:txBody>
          <a:bodyPr>
            <a:normAutofit/>
          </a:bodyPr>
          <a:lstStyle/>
          <a:p>
            <a:r>
              <a:rPr lang="es-ES" sz="2800" dirty="0"/>
              <a:t>ESTRUCTURA DE UNA EMPRESA</a:t>
            </a:r>
          </a:p>
        </p:txBody>
      </p:sp>
      <p:sp>
        <p:nvSpPr>
          <p:cNvPr id="28" name="CuadroTexto 27">
            <a:extLst>
              <a:ext uri="{FF2B5EF4-FFF2-40B4-BE49-F238E27FC236}">
                <a16:creationId xmlns:a16="http://schemas.microsoft.com/office/drawing/2014/main" id="{5D3FD4C1-135A-4366-BC17-9FB8581A8716}"/>
              </a:ext>
            </a:extLst>
          </p:cNvPr>
          <p:cNvSpPr txBox="1"/>
          <p:nvPr/>
        </p:nvSpPr>
        <p:spPr>
          <a:xfrm>
            <a:off x="188752" y="875045"/>
            <a:ext cx="6497798" cy="5355312"/>
          </a:xfrm>
          <a:prstGeom prst="rect">
            <a:avLst/>
          </a:prstGeom>
          <a:noFill/>
        </p:spPr>
        <p:txBody>
          <a:bodyPr wrap="square">
            <a:spAutoFit/>
          </a:bodyPr>
          <a:lstStyle/>
          <a:p>
            <a:r>
              <a:rPr lang="es-ES" dirty="0" smtClean="0"/>
              <a:t>Existen diferentes estructuras debido a la gran cantidad de empresas diferentes, cuyas necesidades difieren unas de otras.  Por esto, existen cuatro estructuras corporativas principales:</a:t>
            </a:r>
          </a:p>
          <a:p>
            <a:r>
              <a:rPr lang="es-ES" b="1" dirty="0" smtClean="0"/>
              <a:t>Estructura </a:t>
            </a:r>
            <a:r>
              <a:rPr lang="es-ES" b="1" dirty="0"/>
              <a:t>Funcional:</a:t>
            </a:r>
          </a:p>
          <a:p>
            <a:r>
              <a:rPr lang="es-ES" dirty="0"/>
              <a:t>Común en empresas que llevan a cabo un único programa. estructura básica basada en departamentos, lo mejor para pequeñas empresas, por su simpleza y facilidad de gestión.</a:t>
            </a:r>
          </a:p>
          <a:p>
            <a:r>
              <a:rPr lang="es-ES" b="1" dirty="0"/>
              <a:t>Estructura por Divisiones:</a:t>
            </a:r>
          </a:p>
          <a:p>
            <a:r>
              <a:rPr lang="es-ES" dirty="0"/>
              <a:t>Común en empresas que se encargan de varios programas, es exactamente igual que una estructura funcional pero con una división para cada programa.</a:t>
            </a:r>
          </a:p>
          <a:p>
            <a:r>
              <a:rPr lang="es-ES" b="1" dirty="0"/>
              <a:t>Estructura</a:t>
            </a:r>
            <a:r>
              <a:rPr lang="es-ES" dirty="0"/>
              <a:t> </a:t>
            </a:r>
            <a:r>
              <a:rPr lang="es-ES" b="1" dirty="0"/>
              <a:t>Geográfica</a:t>
            </a:r>
            <a:r>
              <a:rPr lang="es-ES" dirty="0"/>
              <a:t>:</a:t>
            </a:r>
          </a:p>
          <a:p>
            <a:r>
              <a:rPr lang="es-ES" dirty="0"/>
              <a:t>Es la usada en empresas que tienen diferentes sedes o</a:t>
            </a:r>
          </a:p>
          <a:p>
            <a:r>
              <a:rPr lang="es-ES" dirty="0"/>
              <a:t>localizaciones.</a:t>
            </a:r>
          </a:p>
          <a:p>
            <a:r>
              <a:rPr lang="es-ES" b="1" dirty="0"/>
              <a:t>Estructura</a:t>
            </a:r>
            <a:r>
              <a:rPr lang="es-ES" dirty="0"/>
              <a:t> </a:t>
            </a:r>
            <a:r>
              <a:rPr lang="es-ES" b="1" dirty="0"/>
              <a:t>Matriz</a:t>
            </a:r>
            <a:r>
              <a:rPr lang="es-ES" dirty="0"/>
              <a:t>:</a:t>
            </a:r>
          </a:p>
          <a:p>
            <a:r>
              <a:rPr lang="es-ES" dirty="0"/>
              <a:t>Es la estructura más compleja, ya que es una estructura</a:t>
            </a:r>
          </a:p>
          <a:p>
            <a:r>
              <a:rPr lang="es-ES" dirty="0"/>
              <a:t>Multidimensional. Usada en grandes empresas con grandes</a:t>
            </a:r>
          </a:p>
          <a:p>
            <a:r>
              <a:rPr lang="es-ES" dirty="0"/>
              <a:t>volúmenes de productos. Se desaconseja por su complejidad.</a:t>
            </a:r>
          </a:p>
        </p:txBody>
      </p:sp>
      <p:pic>
        <p:nvPicPr>
          <p:cNvPr id="11" name="Imagen 10">
            <a:extLst>
              <a:ext uri="{FF2B5EF4-FFF2-40B4-BE49-F238E27FC236}">
                <a16:creationId xmlns:a16="http://schemas.microsoft.com/office/drawing/2014/main" id="{4C60D383-15F3-4EA9-807F-D68DDDD94303}"/>
              </a:ext>
            </a:extLst>
          </p:cNvPr>
          <p:cNvPicPr>
            <a:picLocks noChangeAspect="1"/>
          </p:cNvPicPr>
          <p:nvPr/>
        </p:nvPicPr>
        <p:blipFill>
          <a:blip r:embed="rId2"/>
          <a:stretch>
            <a:fillRect/>
          </a:stretch>
        </p:blipFill>
        <p:spPr>
          <a:xfrm>
            <a:off x="6553200" y="1425043"/>
            <a:ext cx="5638800" cy="4007913"/>
          </a:xfrm>
          <a:prstGeom prst="rect">
            <a:avLst/>
          </a:prstGeom>
        </p:spPr>
      </p:pic>
    </p:spTree>
    <p:extLst>
      <p:ext uri="{BB962C8B-B14F-4D97-AF65-F5344CB8AC3E}">
        <p14:creationId xmlns:p14="http://schemas.microsoft.com/office/powerpoint/2010/main" val="1037888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157</TotalTime>
  <Words>1212</Words>
  <Application>Microsoft Office PowerPoint</Application>
  <PresentationFormat>Panorámica</PresentationFormat>
  <Paragraphs>193</Paragraphs>
  <Slides>27</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Arial</vt:lpstr>
      <vt:lpstr>Brandon Grotesque</vt:lpstr>
      <vt:lpstr>Calibri</vt:lpstr>
      <vt:lpstr>GT-Eesti-Pro</vt:lpstr>
      <vt:lpstr>inherit</vt:lpstr>
      <vt:lpstr>Trebuchet MS</vt:lpstr>
      <vt:lpstr>Wingdings 3</vt:lpstr>
      <vt:lpstr>Faceta</vt:lpstr>
      <vt:lpstr>Presentación de PowerPoint</vt:lpstr>
      <vt:lpstr>Índice</vt:lpstr>
      <vt:lpstr>Sistemas de Información</vt:lpstr>
      <vt:lpstr>Elementos de un sistema de información</vt:lpstr>
      <vt:lpstr>Presentación de PowerPoint</vt:lpstr>
      <vt:lpstr>Presentación de PowerPoint</vt:lpstr>
      <vt:lpstr>Concepto de empresa</vt:lpstr>
      <vt:lpstr>ESTRUCTURA DE UNA EMPRESA</vt:lpstr>
      <vt:lpstr>ESTRUCTURA DE UNA EMPRESA</vt:lpstr>
      <vt:lpstr>SISTEMAS DE INFORMACIÓN BÁSICOS DE UNA EMPRESA</vt:lpstr>
      <vt:lpstr>FLUJOS DE INFORMACIÓN EN LA EMPRESA</vt:lpstr>
      <vt:lpstr>Tipos de empresa </vt:lpstr>
      <vt:lpstr>Empresario Individual</vt:lpstr>
      <vt:lpstr>Sociedad Civil</vt:lpstr>
      <vt:lpstr>Sociedad Limitada</vt:lpstr>
      <vt:lpstr>Sociedad Anónima</vt:lpstr>
      <vt:lpstr>Sociedad cooperativa</vt:lpstr>
      <vt:lpstr>Funciones en la gestión empresarial</vt:lpstr>
      <vt:lpstr>Analizar estrategias</vt:lpstr>
      <vt:lpstr>Gestionar la organización</vt:lpstr>
      <vt:lpstr>Gestionar la información</vt:lpstr>
      <vt:lpstr>Gestionar la financiación</vt:lpstr>
      <vt:lpstr>Gestionar los recursos humanos</vt:lpstr>
      <vt:lpstr>Gestionar las operaciones</vt:lpstr>
      <vt:lpstr>Gestión ambiental</vt:lpstr>
      <vt:lpstr>Principio de sinergia</vt:lpstr>
      <vt:lpstr>Sinergia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empresa</dc:title>
  <dc:creator>David</dc:creator>
  <cp:lastModifiedBy>David</cp:lastModifiedBy>
  <cp:revision>36</cp:revision>
  <dcterms:created xsi:type="dcterms:W3CDTF">2021-09-27T15:06:42Z</dcterms:created>
  <dcterms:modified xsi:type="dcterms:W3CDTF">2021-09-27T17:51:37Z</dcterms:modified>
</cp:coreProperties>
</file>